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58" r:id="rId4"/>
    <p:sldId id="259" r:id="rId5"/>
    <p:sldId id="260" r:id="rId6"/>
    <p:sldId id="261" r:id="rId7"/>
    <p:sldId id="263" r:id="rId8"/>
    <p:sldId id="262" r:id="rId9"/>
    <p:sldId id="264" r:id="rId10"/>
    <p:sldId id="265" r:id="rId11"/>
    <p:sldId id="266" r:id="rId12"/>
    <p:sldId id="267" r:id="rId13"/>
    <p:sldId id="268"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5"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45F984-92DA-44EE-A940-4633863B130A}"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45F984-92DA-44EE-A940-4633863B130A}"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5F984-92DA-44EE-A940-4633863B130A}"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45F984-92DA-44EE-A940-4633863B130A}"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45F984-92DA-44EE-A940-4633863B130A}" type="datetimeFigureOut">
              <a:rPr lang="en-US" smtClean="0"/>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5F984-92DA-44EE-A940-4633863B130A}" type="datetimeFigureOut">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F984-92DA-44EE-A940-4633863B130A}" type="datetimeFigureOut">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45F984-92DA-44EE-A940-4633863B130A}" type="datetimeFigureOut">
              <a:rPr lang="en-US" smtClean="0"/>
              <a:t>12/10/2013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AEA9C7E-6A7B-4012-8D16-BDDA121996D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3200" dirty="0" smtClean="0">
                <a:solidFill>
                  <a:schemeClr val="tx2">
                    <a:lumMod val="40000"/>
                    <a:lumOff val="60000"/>
                  </a:schemeClr>
                </a:solidFill>
              </a:rPr>
              <a:t>Step Two: Import Contacts</a:t>
            </a:r>
            <a:endParaRPr lang="en-US" sz="3200" dirty="0">
              <a:solidFill>
                <a:schemeClr val="tx2">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8184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05326" y="4953000"/>
            <a:ext cx="8077200" cy="1200329"/>
          </a:xfrm>
          <a:prstGeom prst="rect">
            <a:avLst/>
          </a:prstGeom>
          <a:noFill/>
        </p:spPr>
        <p:txBody>
          <a:bodyPr wrap="square" rtlCol="0">
            <a:spAutoFit/>
          </a:bodyPr>
          <a:lstStyle/>
          <a:p>
            <a:r>
              <a:rPr lang="en-US" dirty="0">
                <a:solidFill>
                  <a:schemeClr val="accent6"/>
                </a:solidFill>
              </a:rPr>
              <a:t>You will now see your </a:t>
            </a:r>
            <a:r>
              <a:rPr lang="en-US" dirty="0" smtClean="0">
                <a:solidFill>
                  <a:schemeClr val="accent6"/>
                </a:solidFill>
              </a:rPr>
              <a:t>spreadsheet </a:t>
            </a:r>
            <a:r>
              <a:rPr lang="en-US" dirty="0">
                <a:solidFill>
                  <a:schemeClr val="accent6"/>
                </a:solidFill>
              </a:rPr>
              <a:t>column header names on the left and to the right of them you will see a drop down box.  You will have to use that to find a similar title that Follow My Clients accepts. </a:t>
            </a:r>
            <a:r>
              <a:rPr lang="en-US" dirty="0" smtClean="0">
                <a:solidFill>
                  <a:schemeClr val="accent6"/>
                </a:solidFill>
              </a:rPr>
              <a:t>If </a:t>
            </a:r>
            <a:r>
              <a:rPr lang="en-US" dirty="0">
                <a:solidFill>
                  <a:schemeClr val="accent6"/>
                </a:solidFill>
              </a:rPr>
              <a:t>you cannot find a similar title, then you can choose to not import that </a:t>
            </a:r>
            <a:r>
              <a:rPr lang="en-US" dirty="0" smtClean="0">
                <a:solidFill>
                  <a:schemeClr val="accent6"/>
                </a:solidFill>
              </a:rPr>
              <a:t>column.  Begin </a:t>
            </a:r>
            <a:r>
              <a:rPr lang="en-US" dirty="0">
                <a:solidFill>
                  <a:schemeClr val="accent6"/>
                </a:solidFill>
              </a:rPr>
              <a:t>to correct your column headers.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21"/>
            <a:ext cx="9144000" cy="4853354"/>
          </a:xfrm>
          <a:prstGeom prst="rect">
            <a:avLst/>
          </a:prstGeom>
        </p:spPr>
      </p:pic>
    </p:spTree>
    <p:extLst>
      <p:ext uri="{BB962C8B-B14F-4D97-AF65-F5344CB8AC3E}">
        <p14:creationId xmlns:p14="http://schemas.microsoft.com/office/powerpoint/2010/main" val="121347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05326" y="4953000"/>
            <a:ext cx="8077200" cy="646331"/>
          </a:xfrm>
          <a:prstGeom prst="rect">
            <a:avLst/>
          </a:prstGeom>
          <a:noFill/>
        </p:spPr>
        <p:txBody>
          <a:bodyPr wrap="square" rtlCol="0">
            <a:spAutoFit/>
          </a:bodyPr>
          <a:lstStyle/>
          <a:p>
            <a:r>
              <a:rPr lang="en-US" dirty="0">
                <a:solidFill>
                  <a:schemeClr val="accent6"/>
                </a:solidFill>
              </a:rPr>
              <a:t>After you’re done, make sure to add this spreadsheet to your already created list, then Start Import!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47943"/>
          </a:xfrm>
          <a:prstGeom prst="rect">
            <a:avLst/>
          </a:prstGeom>
        </p:spPr>
      </p:pic>
    </p:spTree>
    <p:extLst>
      <p:ext uri="{BB962C8B-B14F-4D97-AF65-F5344CB8AC3E}">
        <p14:creationId xmlns:p14="http://schemas.microsoft.com/office/powerpoint/2010/main" val="204534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29389" y="1600200"/>
            <a:ext cx="8077200" cy="369332"/>
          </a:xfrm>
          <a:prstGeom prst="rect">
            <a:avLst/>
          </a:prstGeom>
          <a:noFill/>
        </p:spPr>
        <p:txBody>
          <a:bodyPr wrap="square" rtlCol="0">
            <a:spAutoFit/>
          </a:bodyPr>
          <a:lstStyle/>
          <a:p>
            <a:pPr algn="ctr"/>
            <a:r>
              <a:rPr lang="en-US" dirty="0">
                <a:solidFill>
                  <a:schemeClr val="accent6"/>
                </a:solidFill>
              </a:rPr>
              <a:t>Wait until your browser page fully loads before exiting or redirecting from the page.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 y="2306053"/>
            <a:ext cx="9144000" cy="25707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76800"/>
            <a:ext cx="9144000" cy="1998927"/>
          </a:xfrm>
          <a:prstGeom prst="rect">
            <a:avLst/>
          </a:prstGeom>
        </p:spPr>
      </p:pic>
    </p:spTree>
    <p:extLst>
      <p:ext uri="{BB962C8B-B14F-4D97-AF65-F5344CB8AC3E}">
        <p14:creationId xmlns:p14="http://schemas.microsoft.com/office/powerpoint/2010/main" val="366487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029200"/>
            <a:ext cx="8077200" cy="646331"/>
          </a:xfrm>
          <a:prstGeom prst="rect">
            <a:avLst/>
          </a:prstGeom>
          <a:noFill/>
        </p:spPr>
        <p:txBody>
          <a:bodyPr wrap="square" rtlCol="0">
            <a:spAutoFit/>
          </a:bodyPr>
          <a:lstStyle/>
          <a:p>
            <a:r>
              <a:rPr lang="en-US" dirty="0">
                <a:solidFill>
                  <a:schemeClr val="accent6"/>
                </a:solidFill>
              </a:rPr>
              <a:t>Once it finishes loading, you can </a:t>
            </a:r>
            <a:r>
              <a:rPr lang="en-US" dirty="0" smtClean="0">
                <a:solidFill>
                  <a:schemeClr val="accent6"/>
                </a:solidFill>
              </a:rPr>
              <a:t>select Contacts and Lists once again, then Manage Lists to </a:t>
            </a:r>
            <a:r>
              <a:rPr lang="en-US" dirty="0">
                <a:solidFill>
                  <a:schemeClr val="accent6"/>
                </a:solidFill>
              </a:rPr>
              <a:t>confirm your import.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56564"/>
          </a:xfrm>
          <a:prstGeom prst="rect">
            <a:avLst/>
          </a:prstGeom>
        </p:spPr>
      </p:pic>
    </p:spTree>
    <p:extLst>
      <p:ext uri="{BB962C8B-B14F-4D97-AF65-F5344CB8AC3E}">
        <p14:creationId xmlns:p14="http://schemas.microsoft.com/office/powerpoint/2010/main" val="163456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752600"/>
            <a:ext cx="4267200" cy="3139321"/>
          </a:xfrm>
          <a:prstGeom prst="rect">
            <a:avLst/>
          </a:prstGeom>
          <a:noFill/>
        </p:spPr>
        <p:txBody>
          <a:bodyPr wrap="square" rtlCol="0">
            <a:spAutoFit/>
          </a:bodyPr>
          <a:lstStyle/>
          <a:p>
            <a:r>
              <a:rPr lang="en-US" dirty="0">
                <a:solidFill>
                  <a:schemeClr val="accent6"/>
                </a:solidFill>
              </a:rPr>
              <a:t>Now that you have imported your database. </a:t>
            </a:r>
            <a:r>
              <a:rPr lang="en-US" dirty="0" smtClean="0">
                <a:solidFill>
                  <a:schemeClr val="accent6"/>
                </a:solidFill>
              </a:rPr>
              <a:t>You </a:t>
            </a:r>
            <a:r>
              <a:rPr lang="en-US" dirty="0">
                <a:solidFill>
                  <a:schemeClr val="accent6"/>
                </a:solidFill>
              </a:rPr>
              <a:t>can </a:t>
            </a:r>
            <a:r>
              <a:rPr lang="en-US" dirty="0" smtClean="0">
                <a:solidFill>
                  <a:schemeClr val="accent6"/>
                </a:solidFill>
              </a:rPr>
              <a:t>begin to Co-brand with your Partners.</a:t>
            </a:r>
          </a:p>
          <a:p>
            <a:endParaRPr lang="en-US" dirty="0">
              <a:solidFill>
                <a:schemeClr val="accent6"/>
              </a:solidFill>
            </a:endParaRPr>
          </a:p>
          <a:p>
            <a:r>
              <a:rPr lang="en-US" dirty="0" smtClean="0">
                <a:solidFill>
                  <a:schemeClr val="accent6"/>
                </a:solidFill>
              </a:rPr>
              <a:t>Follow </a:t>
            </a:r>
            <a:r>
              <a:rPr lang="en-US" dirty="0">
                <a:solidFill>
                  <a:schemeClr val="accent6"/>
                </a:solidFill>
              </a:rPr>
              <a:t>My Clients allows you to co-brand emails. This is a huge advantage to building partner relationships. You would offer this service to your partners for free and in return, you will have access to co-brand yourself with their entire </a:t>
            </a:r>
            <a:r>
              <a:rPr lang="en-US" dirty="0" smtClean="0">
                <a:solidFill>
                  <a:schemeClr val="accent6"/>
                </a:solidFill>
              </a:rPr>
              <a:t>database. Increasing </a:t>
            </a:r>
            <a:r>
              <a:rPr lang="en-US" dirty="0">
                <a:solidFill>
                  <a:schemeClr val="accent6"/>
                </a:solidFill>
              </a:rPr>
              <a:t>your reach. </a:t>
            </a:r>
          </a:p>
          <a:p>
            <a:endParaRPr lang="en-US" dirty="0" smtClean="0">
              <a:solidFill>
                <a:schemeClr val="accent6"/>
              </a:solidFill>
            </a:endParaRPr>
          </a:p>
          <a:p>
            <a:r>
              <a:rPr lang="en-US" dirty="0" smtClean="0">
                <a:solidFill>
                  <a:schemeClr val="accent6"/>
                </a:solidFill>
              </a:rPr>
              <a:t> </a:t>
            </a:r>
            <a:endParaRPr lang="en-US" dirty="0">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522" y="152400"/>
            <a:ext cx="4588479" cy="3457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522" y="3581400"/>
            <a:ext cx="4588478" cy="3009893"/>
          </a:xfrm>
          <a:prstGeom prst="rect">
            <a:avLst/>
          </a:prstGeom>
        </p:spPr>
      </p:pic>
    </p:spTree>
    <p:extLst>
      <p:ext uri="{BB962C8B-B14F-4D97-AF65-F5344CB8AC3E}">
        <p14:creationId xmlns:p14="http://schemas.microsoft.com/office/powerpoint/2010/main" val="371886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1200329"/>
          </a:xfrm>
          <a:prstGeom prst="rect">
            <a:avLst/>
          </a:prstGeom>
          <a:noFill/>
        </p:spPr>
        <p:txBody>
          <a:bodyPr wrap="square" rtlCol="0">
            <a:spAutoFit/>
          </a:bodyPr>
          <a:lstStyle/>
          <a:p>
            <a:r>
              <a:rPr lang="en-US" dirty="0">
                <a:solidFill>
                  <a:schemeClr val="accent6"/>
                </a:solidFill>
              </a:rPr>
              <a:t>Before you add the c</a:t>
            </a:r>
            <a:r>
              <a:rPr lang="en-US" dirty="0" smtClean="0">
                <a:solidFill>
                  <a:schemeClr val="accent6"/>
                </a:solidFill>
              </a:rPr>
              <a:t>o-brand </a:t>
            </a:r>
            <a:r>
              <a:rPr lang="en-US" dirty="0">
                <a:solidFill>
                  <a:schemeClr val="accent6"/>
                </a:solidFill>
              </a:rPr>
              <a:t>you will need to create a list for </a:t>
            </a:r>
            <a:r>
              <a:rPr lang="en-US" dirty="0" smtClean="0">
                <a:solidFill>
                  <a:schemeClr val="accent6"/>
                </a:solidFill>
              </a:rPr>
              <a:t>their contacts.</a:t>
            </a:r>
          </a:p>
          <a:p>
            <a:endParaRPr lang="en-US" dirty="0">
              <a:solidFill>
                <a:schemeClr val="accent6"/>
              </a:solidFill>
            </a:endParaRPr>
          </a:p>
          <a:p>
            <a:r>
              <a:rPr lang="en-US" dirty="0" smtClean="0">
                <a:solidFill>
                  <a:schemeClr val="accent6"/>
                </a:solidFill>
              </a:rPr>
              <a:t>To do that, click on the Contacts and Lists, then Manage Lists. Create a list for your co-brand partner.</a:t>
            </a:r>
            <a:endParaRPr lang="en-US" dirty="0">
              <a:solidFill>
                <a:schemeClr val="accent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7224"/>
          </a:xfrm>
          <a:prstGeom prst="rect">
            <a:avLst/>
          </a:prstGeom>
        </p:spPr>
      </p:pic>
    </p:spTree>
    <p:extLst>
      <p:ext uri="{BB962C8B-B14F-4D97-AF65-F5344CB8AC3E}">
        <p14:creationId xmlns:p14="http://schemas.microsoft.com/office/powerpoint/2010/main" val="3399733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646331"/>
          </a:xfrm>
          <a:prstGeom prst="rect">
            <a:avLst/>
          </a:prstGeom>
          <a:noFill/>
        </p:spPr>
        <p:txBody>
          <a:bodyPr wrap="square" rtlCol="0">
            <a:spAutoFit/>
          </a:bodyPr>
          <a:lstStyle/>
          <a:p>
            <a:r>
              <a:rPr lang="en-US" dirty="0" smtClean="0">
                <a:solidFill>
                  <a:schemeClr val="accent6"/>
                </a:solidFill>
              </a:rPr>
              <a:t>Then </a:t>
            </a:r>
            <a:r>
              <a:rPr lang="en-US" dirty="0">
                <a:solidFill>
                  <a:schemeClr val="accent6"/>
                </a:solidFill>
              </a:rPr>
              <a:t>import their </a:t>
            </a:r>
            <a:r>
              <a:rPr lang="en-US" dirty="0" smtClean="0">
                <a:solidFill>
                  <a:schemeClr val="accent6"/>
                </a:solidFill>
              </a:rPr>
              <a:t>database. </a:t>
            </a:r>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61641"/>
          </a:xfrm>
          <a:prstGeom prst="rect">
            <a:avLst/>
          </a:prstGeom>
        </p:spPr>
      </p:pic>
    </p:spTree>
    <p:extLst>
      <p:ext uri="{BB962C8B-B14F-4D97-AF65-F5344CB8AC3E}">
        <p14:creationId xmlns:p14="http://schemas.microsoft.com/office/powerpoint/2010/main" val="37365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646331"/>
          </a:xfrm>
          <a:prstGeom prst="rect">
            <a:avLst/>
          </a:prstGeom>
          <a:noFill/>
        </p:spPr>
        <p:txBody>
          <a:bodyPr wrap="square" rtlCol="0">
            <a:spAutoFit/>
          </a:bodyPr>
          <a:lstStyle/>
          <a:p>
            <a:r>
              <a:rPr lang="en-US" dirty="0" smtClean="0">
                <a:solidFill>
                  <a:schemeClr val="accent6"/>
                </a:solidFill>
              </a:rPr>
              <a:t>Make sure to add the contacts to the already created list. Then Start Import.</a:t>
            </a:r>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34261"/>
          </a:xfrm>
          <a:prstGeom prst="rect">
            <a:avLst/>
          </a:prstGeom>
        </p:spPr>
      </p:pic>
    </p:spTree>
    <p:extLst>
      <p:ext uri="{BB962C8B-B14F-4D97-AF65-F5344CB8AC3E}">
        <p14:creationId xmlns:p14="http://schemas.microsoft.com/office/powerpoint/2010/main" val="174322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923330"/>
          </a:xfrm>
          <a:prstGeom prst="rect">
            <a:avLst/>
          </a:prstGeom>
          <a:noFill/>
        </p:spPr>
        <p:txBody>
          <a:bodyPr wrap="square" rtlCol="0">
            <a:spAutoFit/>
          </a:bodyPr>
          <a:lstStyle/>
          <a:p>
            <a:r>
              <a:rPr lang="en-US" dirty="0" smtClean="0">
                <a:solidFill>
                  <a:schemeClr val="accent6"/>
                </a:solidFill>
              </a:rPr>
              <a:t>Next, add </a:t>
            </a:r>
            <a:r>
              <a:rPr lang="en-US" dirty="0">
                <a:solidFill>
                  <a:schemeClr val="accent6"/>
                </a:solidFill>
              </a:rPr>
              <a:t>the co-brand as a </a:t>
            </a:r>
            <a:r>
              <a:rPr lang="en-US" dirty="0" smtClean="0">
                <a:solidFill>
                  <a:schemeClr val="accent6"/>
                </a:solidFill>
              </a:rPr>
              <a:t>contact. At the top select the box for “Make Available as co-branding partner”. </a:t>
            </a:r>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53"/>
            <a:ext cx="9144000" cy="4842533"/>
          </a:xfrm>
          <a:prstGeom prst="rect">
            <a:avLst/>
          </a:prstGeom>
        </p:spPr>
      </p:pic>
    </p:spTree>
    <p:extLst>
      <p:ext uri="{BB962C8B-B14F-4D97-AF65-F5344CB8AC3E}">
        <p14:creationId xmlns:p14="http://schemas.microsoft.com/office/powerpoint/2010/main" val="478867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1200329"/>
          </a:xfrm>
          <a:prstGeom prst="rect">
            <a:avLst/>
          </a:prstGeom>
          <a:noFill/>
        </p:spPr>
        <p:txBody>
          <a:bodyPr wrap="square" rtlCol="0">
            <a:spAutoFit/>
          </a:bodyPr>
          <a:lstStyle/>
          <a:p>
            <a:r>
              <a:rPr lang="en-US" dirty="0">
                <a:solidFill>
                  <a:schemeClr val="accent6"/>
                </a:solidFill>
              </a:rPr>
              <a:t>If the </a:t>
            </a:r>
            <a:r>
              <a:rPr lang="en-US" dirty="0" smtClean="0">
                <a:solidFill>
                  <a:schemeClr val="accent6"/>
                </a:solidFill>
              </a:rPr>
              <a:t>co-brand </a:t>
            </a:r>
            <a:r>
              <a:rPr lang="en-US" dirty="0">
                <a:solidFill>
                  <a:schemeClr val="accent6"/>
                </a:solidFill>
              </a:rPr>
              <a:t>is already inside the account then search, view the contact and </a:t>
            </a:r>
            <a:r>
              <a:rPr lang="en-US" dirty="0" smtClean="0">
                <a:solidFill>
                  <a:schemeClr val="accent6"/>
                </a:solidFill>
              </a:rPr>
              <a:t>then edit contact. </a:t>
            </a:r>
            <a:r>
              <a:rPr lang="en-US" dirty="0">
                <a:solidFill>
                  <a:schemeClr val="accent6"/>
                </a:solidFill>
              </a:rPr>
              <a:t>On the contacts profile page, select the box for “Make available as </a:t>
            </a:r>
            <a:r>
              <a:rPr lang="en-US" dirty="0" smtClean="0">
                <a:solidFill>
                  <a:schemeClr val="accent6"/>
                </a:solidFill>
              </a:rPr>
              <a:t>co-branding partner”. Repeat Step One to </a:t>
            </a:r>
            <a:r>
              <a:rPr lang="en-US" dirty="0">
                <a:solidFill>
                  <a:schemeClr val="accent6"/>
                </a:solidFill>
              </a:rPr>
              <a:t>include the co-brands contact information and </a:t>
            </a:r>
            <a:r>
              <a:rPr lang="en-US" dirty="0" smtClean="0">
                <a:solidFill>
                  <a:schemeClr val="accent6"/>
                </a:solidFill>
              </a:rPr>
              <a:t>picture.  </a:t>
            </a:r>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34884"/>
          </a:xfrm>
          <a:prstGeom prst="rect">
            <a:avLst/>
          </a:prstGeom>
        </p:spPr>
      </p:pic>
    </p:spTree>
    <p:extLst>
      <p:ext uri="{BB962C8B-B14F-4D97-AF65-F5344CB8AC3E}">
        <p14:creationId xmlns:p14="http://schemas.microsoft.com/office/powerpoint/2010/main" val="305917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40622"/>
          </a:xfrm>
          <a:prstGeom prst="rect">
            <a:avLst/>
          </a:prstGeom>
        </p:spPr>
      </p:pic>
      <p:sp>
        <p:nvSpPr>
          <p:cNvPr id="18" name="TextBox 17"/>
          <p:cNvSpPr txBox="1"/>
          <p:nvPr/>
        </p:nvSpPr>
        <p:spPr>
          <a:xfrm>
            <a:off x="533400" y="4968240"/>
            <a:ext cx="8077200" cy="646331"/>
          </a:xfrm>
          <a:prstGeom prst="rect">
            <a:avLst/>
          </a:prstGeom>
          <a:noFill/>
        </p:spPr>
        <p:txBody>
          <a:bodyPr wrap="square" rtlCol="0">
            <a:spAutoFit/>
          </a:bodyPr>
          <a:lstStyle/>
          <a:p>
            <a:r>
              <a:rPr lang="en-US" dirty="0">
                <a:solidFill>
                  <a:schemeClr val="accent6"/>
                </a:solidFill>
              </a:rPr>
              <a:t>As mentioned in </a:t>
            </a:r>
            <a:r>
              <a:rPr lang="en-US" dirty="0" smtClean="0">
                <a:solidFill>
                  <a:schemeClr val="accent6"/>
                </a:solidFill>
              </a:rPr>
              <a:t>Step One, you </a:t>
            </a:r>
            <a:r>
              <a:rPr lang="en-US" dirty="0">
                <a:solidFill>
                  <a:schemeClr val="accent6"/>
                </a:solidFill>
              </a:rPr>
              <a:t>can Quick </a:t>
            </a:r>
            <a:r>
              <a:rPr lang="en-US" dirty="0" smtClean="0">
                <a:solidFill>
                  <a:schemeClr val="accent6"/>
                </a:solidFill>
              </a:rPr>
              <a:t>Add </a:t>
            </a:r>
            <a:r>
              <a:rPr lang="en-US" dirty="0">
                <a:solidFill>
                  <a:schemeClr val="accent6"/>
                </a:solidFill>
              </a:rPr>
              <a:t>C</a:t>
            </a:r>
            <a:r>
              <a:rPr lang="en-US" dirty="0" smtClean="0">
                <a:solidFill>
                  <a:schemeClr val="accent6"/>
                </a:solidFill>
              </a:rPr>
              <a:t>ontacts one </a:t>
            </a:r>
            <a:r>
              <a:rPr lang="en-US" dirty="0">
                <a:solidFill>
                  <a:schemeClr val="accent6"/>
                </a:solidFill>
              </a:rPr>
              <a:t>at a time.  Adding contacts this way will only require input of the necessary information to market with.  </a:t>
            </a:r>
          </a:p>
        </p:txBody>
      </p:sp>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646331"/>
          </a:xfrm>
          <a:prstGeom prst="rect">
            <a:avLst/>
          </a:prstGeom>
          <a:noFill/>
        </p:spPr>
        <p:txBody>
          <a:bodyPr wrap="square" rtlCol="0">
            <a:spAutoFit/>
          </a:bodyPr>
          <a:lstStyle/>
          <a:p>
            <a:r>
              <a:rPr lang="en-US" dirty="0" smtClean="0">
                <a:solidFill>
                  <a:schemeClr val="accent6"/>
                </a:solidFill>
              </a:rPr>
              <a:t>Once you are done, click “Save Contact” at the bottom. </a:t>
            </a:r>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36"/>
            <a:ext cx="9144000" cy="4842533"/>
          </a:xfrm>
          <a:prstGeom prst="rect">
            <a:avLst/>
          </a:prstGeom>
        </p:spPr>
      </p:pic>
    </p:spTree>
    <p:extLst>
      <p:ext uri="{BB962C8B-B14F-4D97-AF65-F5344CB8AC3E}">
        <p14:creationId xmlns:p14="http://schemas.microsoft.com/office/powerpoint/2010/main" val="243637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1477328"/>
          </a:xfrm>
          <a:prstGeom prst="rect">
            <a:avLst/>
          </a:prstGeom>
          <a:noFill/>
        </p:spPr>
        <p:txBody>
          <a:bodyPr wrap="square" rtlCol="0">
            <a:spAutoFit/>
          </a:bodyPr>
          <a:lstStyle/>
          <a:p>
            <a:r>
              <a:rPr lang="en-US" dirty="0">
                <a:solidFill>
                  <a:schemeClr val="accent6"/>
                </a:solidFill>
              </a:rPr>
              <a:t>You need to apply this co-brand to the </a:t>
            </a:r>
            <a:r>
              <a:rPr lang="en-US" dirty="0" smtClean="0">
                <a:solidFill>
                  <a:schemeClr val="accent6"/>
                </a:solidFill>
              </a:rPr>
              <a:t>list of co-brand contacts </a:t>
            </a:r>
            <a:r>
              <a:rPr lang="en-US" dirty="0">
                <a:solidFill>
                  <a:schemeClr val="accent6"/>
                </a:solidFill>
              </a:rPr>
              <a:t>by clicking </a:t>
            </a:r>
            <a:r>
              <a:rPr lang="en-US" dirty="0" smtClean="0">
                <a:solidFill>
                  <a:schemeClr val="accent6"/>
                </a:solidFill>
              </a:rPr>
              <a:t>Contacts </a:t>
            </a:r>
            <a:r>
              <a:rPr lang="en-US" dirty="0">
                <a:solidFill>
                  <a:schemeClr val="accent6"/>
                </a:solidFill>
              </a:rPr>
              <a:t>and </a:t>
            </a:r>
            <a:r>
              <a:rPr lang="en-US" dirty="0" smtClean="0">
                <a:solidFill>
                  <a:schemeClr val="accent6"/>
                </a:solidFill>
              </a:rPr>
              <a:t>Lists, Manage Lists, </a:t>
            </a:r>
            <a:r>
              <a:rPr lang="en-US" dirty="0">
                <a:solidFill>
                  <a:schemeClr val="accent6"/>
                </a:solidFill>
              </a:rPr>
              <a:t>then under every </a:t>
            </a:r>
            <a:r>
              <a:rPr lang="en-US" dirty="0" smtClean="0">
                <a:solidFill>
                  <a:schemeClr val="accent6"/>
                </a:solidFill>
              </a:rPr>
              <a:t>list there </a:t>
            </a:r>
            <a:r>
              <a:rPr lang="en-US" dirty="0">
                <a:solidFill>
                  <a:schemeClr val="accent6"/>
                </a:solidFill>
              </a:rPr>
              <a:t>will be a hyperlink for </a:t>
            </a:r>
            <a:r>
              <a:rPr lang="en-US" dirty="0" smtClean="0">
                <a:solidFill>
                  <a:schemeClr val="accent6"/>
                </a:solidFill>
              </a:rPr>
              <a:t>“Choose </a:t>
            </a:r>
            <a:r>
              <a:rPr lang="en-US" dirty="0">
                <a:solidFill>
                  <a:schemeClr val="accent6"/>
                </a:solidFill>
              </a:rPr>
              <a:t>a co-branded partner for each </a:t>
            </a:r>
            <a:r>
              <a:rPr lang="en-US" dirty="0" smtClean="0">
                <a:solidFill>
                  <a:schemeClr val="accent6"/>
                </a:solidFill>
              </a:rPr>
              <a:t>contact”. </a:t>
            </a:r>
          </a:p>
          <a:p>
            <a:endParaRPr lang="en-US" dirty="0">
              <a:solidFill>
                <a:schemeClr val="accent6"/>
              </a:solidFill>
            </a:endParaRPr>
          </a:p>
          <a:p>
            <a:r>
              <a:rPr lang="en-US" dirty="0" smtClean="0">
                <a:solidFill>
                  <a:schemeClr val="accent6"/>
                </a:solidFill>
              </a:rPr>
              <a:t>Click there. </a:t>
            </a:r>
            <a:endParaRPr lang="en-US" dirty="0">
              <a:solidFill>
                <a:schemeClr val="accent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 y="8021"/>
            <a:ext cx="9144000" cy="4856227"/>
          </a:xfrm>
          <a:prstGeom prst="rect">
            <a:avLst/>
          </a:prstGeom>
        </p:spPr>
      </p:pic>
    </p:spTree>
    <p:extLst>
      <p:ext uri="{BB962C8B-B14F-4D97-AF65-F5344CB8AC3E}">
        <p14:creationId xmlns:p14="http://schemas.microsoft.com/office/powerpoint/2010/main" val="582160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212122" y="381000"/>
            <a:ext cx="8627078" cy="369332"/>
          </a:xfrm>
          <a:prstGeom prst="rect">
            <a:avLst/>
          </a:prstGeom>
          <a:noFill/>
        </p:spPr>
        <p:txBody>
          <a:bodyPr wrap="square" rtlCol="0">
            <a:spAutoFit/>
          </a:bodyPr>
          <a:lstStyle/>
          <a:p>
            <a:r>
              <a:rPr lang="en-US" dirty="0" smtClean="0">
                <a:solidFill>
                  <a:schemeClr val="accent6"/>
                </a:solidFill>
              </a:rPr>
              <a:t>Select the cobrand then “Apply branding”. Wait for your page to fully load.</a:t>
            </a:r>
            <a:endParaRPr lang="en-US" dirty="0">
              <a:solidFill>
                <a:schemeClr val="accent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8610600" cy="11115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490" y="3428999"/>
            <a:ext cx="4588478" cy="3009893"/>
          </a:xfrm>
          <a:prstGeom prst="rect">
            <a:avLst/>
          </a:prstGeom>
        </p:spPr>
      </p:pic>
      <p:sp>
        <p:nvSpPr>
          <p:cNvPr id="6" name="TextBox 5"/>
          <p:cNvSpPr txBox="1"/>
          <p:nvPr/>
        </p:nvSpPr>
        <p:spPr>
          <a:xfrm>
            <a:off x="152400" y="3581400"/>
            <a:ext cx="4308395" cy="646331"/>
          </a:xfrm>
          <a:prstGeom prst="rect">
            <a:avLst/>
          </a:prstGeom>
          <a:noFill/>
        </p:spPr>
        <p:txBody>
          <a:bodyPr wrap="square" rtlCol="0">
            <a:spAutoFit/>
          </a:bodyPr>
          <a:lstStyle/>
          <a:p>
            <a:r>
              <a:rPr lang="en-US" dirty="0">
                <a:solidFill>
                  <a:schemeClr val="accent6"/>
                </a:solidFill>
              </a:rPr>
              <a:t>Now </a:t>
            </a:r>
            <a:r>
              <a:rPr lang="en-US" dirty="0" smtClean="0">
                <a:solidFill>
                  <a:schemeClr val="accent6"/>
                </a:solidFill>
              </a:rPr>
              <a:t>emails sent </a:t>
            </a:r>
            <a:r>
              <a:rPr lang="en-US" dirty="0">
                <a:solidFill>
                  <a:schemeClr val="accent6"/>
                </a:solidFill>
              </a:rPr>
              <a:t>to this list will include the partners information on the branding template.</a:t>
            </a:r>
          </a:p>
        </p:txBody>
      </p:sp>
    </p:spTree>
    <p:extLst>
      <p:ext uri="{BB962C8B-B14F-4D97-AF65-F5344CB8AC3E}">
        <p14:creationId xmlns:p14="http://schemas.microsoft.com/office/powerpoint/2010/main" val="2203446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646331"/>
          </a:xfrm>
          <a:prstGeom prst="rect">
            <a:avLst/>
          </a:prstGeom>
          <a:noFill/>
        </p:spPr>
        <p:txBody>
          <a:bodyPr wrap="square" rtlCol="0">
            <a:spAutoFit/>
          </a:bodyPr>
          <a:lstStyle/>
          <a:p>
            <a:r>
              <a:rPr lang="en-US" dirty="0">
                <a:solidFill>
                  <a:schemeClr val="accent6"/>
                </a:solidFill>
              </a:rPr>
              <a:t>You can also add the co-brand to your contacts one at a time </a:t>
            </a:r>
            <a:r>
              <a:rPr lang="en-US" dirty="0" smtClean="0">
                <a:solidFill>
                  <a:schemeClr val="accent6"/>
                </a:solidFill>
              </a:rPr>
              <a:t>if you edit </a:t>
            </a:r>
            <a:r>
              <a:rPr lang="en-US" dirty="0">
                <a:solidFill>
                  <a:schemeClr val="accent6"/>
                </a:solidFill>
              </a:rPr>
              <a:t>the contacts profile page.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42213"/>
          </a:xfrm>
          <a:prstGeom prst="rect">
            <a:avLst/>
          </a:prstGeom>
        </p:spPr>
      </p:pic>
    </p:spTree>
    <p:extLst>
      <p:ext uri="{BB962C8B-B14F-4D97-AF65-F5344CB8AC3E}">
        <p14:creationId xmlns:p14="http://schemas.microsoft.com/office/powerpoint/2010/main" val="2751918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91890"/>
            <a:ext cx="8077200" cy="923330"/>
          </a:xfrm>
          <a:prstGeom prst="rect">
            <a:avLst/>
          </a:prstGeom>
          <a:noFill/>
        </p:spPr>
        <p:txBody>
          <a:bodyPr wrap="square" rtlCol="0">
            <a:spAutoFit/>
          </a:bodyPr>
          <a:lstStyle/>
          <a:p>
            <a:r>
              <a:rPr lang="en-US" dirty="0">
                <a:solidFill>
                  <a:schemeClr val="accent6"/>
                </a:solidFill>
              </a:rPr>
              <a:t>You can view and edit your cobrand partners at any time by clicking </a:t>
            </a:r>
            <a:r>
              <a:rPr lang="en-US" dirty="0" smtClean="0">
                <a:solidFill>
                  <a:schemeClr val="accent6"/>
                </a:solidFill>
              </a:rPr>
              <a:t>Contacts </a:t>
            </a:r>
            <a:r>
              <a:rPr lang="en-US" dirty="0">
                <a:solidFill>
                  <a:schemeClr val="accent6"/>
                </a:solidFill>
              </a:rPr>
              <a:t>and </a:t>
            </a:r>
            <a:r>
              <a:rPr lang="en-US" dirty="0" smtClean="0">
                <a:solidFill>
                  <a:schemeClr val="accent6"/>
                </a:solidFill>
              </a:rPr>
              <a:t>Lists </a:t>
            </a:r>
            <a:r>
              <a:rPr lang="en-US" dirty="0">
                <a:solidFill>
                  <a:schemeClr val="accent6"/>
                </a:solidFill>
              </a:rPr>
              <a:t>then </a:t>
            </a:r>
            <a:r>
              <a:rPr lang="en-US" dirty="0" smtClean="0">
                <a:solidFill>
                  <a:schemeClr val="accent6"/>
                </a:solidFill>
              </a:rPr>
              <a:t>Manage Partners.</a:t>
            </a:r>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8854"/>
          </a:xfrm>
          <a:prstGeom prst="rect">
            <a:avLst/>
          </a:prstGeom>
        </p:spPr>
      </p:pic>
    </p:spTree>
    <p:extLst>
      <p:ext uri="{BB962C8B-B14F-4D97-AF65-F5344CB8AC3E}">
        <p14:creationId xmlns:p14="http://schemas.microsoft.com/office/powerpoint/2010/main" val="252468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p>
            <a:r>
              <a:rPr lang="en-US" dirty="0"/>
              <a:t>Import Complete!</a:t>
            </a:r>
          </a:p>
          <a:p>
            <a:r>
              <a:rPr lang="en-US" dirty="0"/>
              <a:t> Before moving on to </a:t>
            </a:r>
            <a:r>
              <a:rPr lang="en-US" dirty="0" smtClean="0"/>
              <a:t>Step Three, import </a:t>
            </a:r>
            <a:r>
              <a:rPr lang="en-US" dirty="0"/>
              <a:t>all </a:t>
            </a:r>
            <a:r>
              <a:rPr lang="en-US" dirty="0" smtClean="0"/>
              <a:t>of your </a:t>
            </a:r>
            <a:r>
              <a:rPr lang="en-US" dirty="0"/>
              <a:t>current </a:t>
            </a:r>
            <a:r>
              <a:rPr lang="en-US" dirty="0" smtClean="0"/>
              <a:t>contacts and Co-Brand Partners.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105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646331"/>
          </a:xfrm>
          <a:prstGeom prst="rect">
            <a:avLst/>
          </a:prstGeom>
          <a:noFill/>
        </p:spPr>
        <p:txBody>
          <a:bodyPr wrap="square" rtlCol="0">
            <a:spAutoFit/>
          </a:bodyPr>
          <a:lstStyle/>
          <a:p>
            <a:r>
              <a:rPr lang="en-US" dirty="0">
                <a:solidFill>
                  <a:schemeClr val="accent6"/>
                </a:solidFill>
              </a:rPr>
              <a:t>If you would like to use Follow My Clients as a d</a:t>
            </a:r>
            <a:r>
              <a:rPr lang="en-US" dirty="0" smtClean="0">
                <a:solidFill>
                  <a:schemeClr val="accent6"/>
                </a:solidFill>
              </a:rPr>
              <a:t>atabase </a:t>
            </a:r>
            <a:r>
              <a:rPr lang="en-US" dirty="0">
                <a:solidFill>
                  <a:schemeClr val="accent6"/>
                </a:solidFill>
              </a:rPr>
              <a:t>manager, you can add contact information in </a:t>
            </a:r>
            <a:r>
              <a:rPr lang="en-US" dirty="0" smtClean="0">
                <a:solidFill>
                  <a:schemeClr val="accent6"/>
                </a:solidFill>
              </a:rPr>
              <a:t>depth by selecting Contacts </a:t>
            </a:r>
            <a:r>
              <a:rPr lang="en-US" dirty="0">
                <a:solidFill>
                  <a:schemeClr val="accent6"/>
                </a:solidFill>
              </a:rPr>
              <a:t>and </a:t>
            </a:r>
            <a:r>
              <a:rPr lang="en-US" dirty="0" smtClean="0">
                <a:solidFill>
                  <a:schemeClr val="accent6"/>
                </a:solidFill>
              </a:rPr>
              <a:t>Lists </a:t>
            </a:r>
            <a:r>
              <a:rPr lang="en-US" dirty="0">
                <a:solidFill>
                  <a:schemeClr val="accent6"/>
                </a:solidFill>
              </a:rPr>
              <a:t>and </a:t>
            </a:r>
            <a:r>
              <a:rPr lang="en-US" dirty="0" smtClean="0">
                <a:solidFill>
                  <a:schemeClr val="accent6"/>
                </a:solidFill>
              </a:rPr>
              <a:t>then Add Contact</a:t>
            </a:r>
            <a:r>
              <a:rPr lang="en-US" dirty="0">
                <a:solidFill>
                  <a:schemeClr val="accent6"/>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200329"/>
          </a:xfrm>
          <a:prstGeom prst="rect">
            <a:avLst/>
          </a:prstGeom>
          <a:noFill/>
        </p:spPr>
        <p:txBody>
          <a:bodyPr wrap="square" rtlCol="0">
            <a:spAutoFit/>
          </a:bodyPr>
          <a:lstStyle/>
          <a:p>
            <a:r>
              <a:rPr lang="en-US" dirty="0">
                <a:solidFill>
                  <a:schemeClr val="accent6"/>
                </a:solidFill>
              </a:rPr>
              <a:t>You can also add your contacts in mass by importing from an </a:t>
            </a:r>
            <a:r>
              <a:rPr lang="en-US" dirty="0" smtClean="0">
                <a:solidFill>
                  <a:schemeClr val="accent6"/>
                </a:solidFill>
              </a:rPr>
              <a:t>Excel </a:t>
            </a:r>
            <a:r>
              <a:rPr lang="en-US" dirty="0">
                <a:solidFill>
                  <a:schemeClr val="accent6"/>
                </a:solidFill>
              </a:rPr>
              <a:t>CSV spreadsheet. Just like Follow My </a:t>
            </a:r>
            <a:r>
              <a:rPr lang="en-US" dirty="0" smtClean="0">
                <a:solidFill>
                  <a:schemeClr val="accent6"/>
                </a:solidFill>
              </a:rPr>
              <a:t>Clients</a:t>
            </a:r>
            <a:r>
              <a:rPr lang="en-US" dirty="0">
                <a:solidFill>
                  <a:schemeClr val="accent6"/>
                </a:solidFill>
              </a:rPr>
              <a:t>, </a:t>
            </a:r>
            <a:r>
              <a:rPr lang="en-US" dirty="0" smtClean="0">
                <a:solidFill>
                  <a:schemeClr val="accent6"/>
                </a:solidFill>
              </a:rPr>
              <a:t>most </a:t>
            </a:r>
            <a:r>
              <a:rPr lang="en-US" dirty="0">
                <a:solidFill>
                  <a:schemeClr val="accent6"/>
                </a:solidFill>
              </a:rPr>
              <a:t>programs that hold your database currently will allow you to export onto an Excel spreadsheet. </a:t>
            </a:r>
            <a:r>
              <a:rPr lang="en-US" dirty="0" smtClean="0">
                <a:solidFill>
                  <a:schemeClr val="accent6"/>
                </a:solidFill>
              </a:rPr>
              <a:t>Export </a:t>
            </a:r>
            <a:r>
              <a:rPr lang="en-US" dirty="0">
                <a:solidFill>
                  <a:schemeClr val="accent6"/>
                </a:solidFill>
              </a:rPr>
              <a:t>your contacts from any </a:t>
            </a:r>
            <a:r>
              <a:rPr lang="en-US" dirty="0" smtClean="0">
                <a:solidFill>
                  <a:schemeClr val="accent6"/>
                </a:solidFill>
              </a:rPr>
              <a:t>program </a:t>
            </a:r>
            <a:r>
              <a:rPr lang="en-US" dirty="0">
                <a:solidFill>
                  <a:schemeClr val="accent6"/>
                </a:solidFill>
              </a:rPr>
              <a:t>that holds your </a:t>
            </a:r>
            <a:r>
              <a:rPr lang="en-US" dirty="0" smtClean="0">
                <a:solidFill>
                  <a:schemeClr val="accent6"/>
                </a:solidFill>
              </a:rPr>
              <a:t>database currently. Such </a:t>
            </a:r>
            <a:r>
              <a:rPr lang="en-US" dirty="0">
                <a:solidFill>
                  <a:schemeClr val="accent6"/>
                </a:solidFill>
              </a:rPr>
              <a:t>as Gmail, </a:t>
            </a:r>
            <a:r>
              <a:rPr lang="en-US" dirty="0" smtClean="0">
                <a:solidFill>
                  <a:schemeClr val="accent6"/>
                </a:solidFill>
              </a:rPr>
              <a:t>Outlook and </a:t>
            </a:r>
            <a:r>
              <a:rPr lang="en-US" dirty="0" err="1" smtClean="0">
                <a:solidFill>
                  <a:schemeClr val="accent6"/>
                </a:solidFill>
              </a:rPr>
              <a:t>Linkedin</a:t>
            </a:r>
            <a:r>
              <a:rPr lang="en-US" dirty="0">
                <a:solidFill>
                  <a:schemeClr val="accent6"/>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42533"/>
          </a:xfrm>
          <a:prstGeom prst="rect">
            <a:avLst/>
          </a:prstGeom>
        </p:spPr>
      </p:pic>
    </p:spTree>
    <p:extLst>
      <p:ext uri="{BB962C8B-B14F-4D97-AF65-F5344CB8AC3E}">
        <p14:creationId xmlns:p14="http://schemas.microsoft.com/office/powerpoint/2010/main" val="86528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34752" y="3262871"/>
            <a:ext cx="4021224" cy="1754326"/>
          </a:xfrm>
          <a:prstGeom prst="rect">
            <a:avLst/>
          </a:prstGeom>
          <a:noFill/>
        </p:spPr>
        <p:txBody>
          <a:bodyPr wrap="square" rtlCol="0">
            <a:spAutoFit/>
          </a:bodyPr>
          <a:lstStyle/>
          <a:p>
            <a:r>
              <a:rPr lang="en-US" dirty="0">
                <a:solidFill>
                  <a:schemeClr val="accent6"/>
                </a:solidFill>
              </a:rPr>
              <a:t>I recommend </a:t>
            </a:r>
            <a:r>
              <a:rPr lang="en-US" dirty="0" smtClean="0">
                <a:solidFill>
                  <a:schemeClr val="accent6"/>
                </a:solidFill>
              </a:rPr>
              <a:t>spending</a:t>
            </a:r>
          </a:p>
          <a:p>
            <a:r>
              <a:rPr lang="en-US" dirty="0" smtClean="0">
                <a:solidFill>
                  <a:schemeClr val="accent6"/>
                </a:solidFill>
              </a:rPr>
              <a:t>some </a:t>
            </a:r>
            <a:r>
              <a:rPr lang="en-US" dirty="0">
                <a:solidFill>
                  <a:schemeClr val="accent6"/>
                </a:solidFill>
              </a:rPr>
              <a:t>extra time to gather all of your </a:t>
            </a:r>
            <a:endParaRPr lang="en-US" dirty="0" smtClean="0">
              <a:solidFill>
                <a:schemeClr val="accent6"/>
              </a:solidFill>
            </a:endParaRPr>
          </a:p>
          <a:p>
            <a:r>
              <a:rPr lang="en-US" dirty="0" smtClean="0">
                <a:solidFill>
                  <a:schemeClr val="accent6"/>
                </a:solidFill>
              </a:rPr>
              <a:t>contacts </a:t>
            </a:r>
            <a:r>
              <a:rPr lang="en-US" dirty="0">
                <a:solidFill>
                  <a:schemeClr val="accent6"/>
                </a:solidFill>
              </a:rPr>
              <a:t>currently and organize them by category. The easiest way,  create separate Excel </a:t>
            </a:r>
            <a:r>
              <a:rPr lang="en-US" dirty="0" smtClean="0">
                <a:solidFill>
                  <a:schemeClr val="accent6"/>
                </a:solidFill>
              </a:rPr>
              <a:t>spreadsheets </a:t>
            </a:r>
            <a:r>
              <a:rPr lang="en-US" dirty="0">
                <a:solidFill>
                  <a:schemeClr val="accent6"/>
                </a:solidFill>
              </a:rPr>
              <a:t>for each type of database you are trying to market to.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35" y="168865"/>
            <a:ext cx="3844753" cy="2100669"/>
          </a:xfrm>
          <a:prstGeom prst="rect">
            <a:avLst/>
          </a:prstGeom>
          <a:scene3d>
            <a:camera prst="perspectiveHeroicExtremeRightFacing"/>
            <a:lightRig rig="threePt" dir="t"/>
          </a:scene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991985"/>
            <a:ext cx="3844753" cy="2100669"/>
          </a:xfrm>
          <a:prstGeom prst="rect">
            <a:avLst/>
          </a:prstGeom>
          <a:scene3d>
            <a:camera prst="perspectiveHeroicExtremeRightFacing"/>
            <a:lightRig rig="threePt" dir="t"/>
          </a:scene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905000"/>
            <a:ext cx="3844753" cy="2100669"/>
          </a:xfrm>
          <a:prstGeom prst="rect">
            <a:avLst/>
          </a:prstGeom>
          <a:scene3d>
            <a:camera prst="perspectiveHeroicExtremeRightFacing"/>
            <a:lightRig rig="threePt" dir="t"/>
          </a:scene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247" y="2590799"/>
            <a:ext cx="3844753" cy="2100669"/>
          </a:xfrm>
          <a:prstGeom prst="rect">
            <a:avLst/>
          </a:prstGeom>
          <a:scene3d>
            <a:camera prst="perspectiveHeroicExtremeRightFacing"/>
            <a:lightRig rig="threePt" dir="t"/>
          </a:scene3d>
        </p:spPr>
      </p:pic>
      <p:sp>
        <p:nvSpPr>
          <p:cNvPr id="8" name="TextBox 7"/>
          <p:cNvSpPr txBox="1"/>
          <p:nvPr/>
        </p:nvSpPr>
        <p:spPr>
          <a:xfrm rot="21269165">
            <a:off x="3217468" y="1057099"/>
            <a:ext cx="2209800" cy="461665"/>
          </a:xfrm>
          <a:prstGeom prst="rect">
            <a:avLst/>
          </a:prstGeom>
          <a:noFill/>
        </p:spPr>
        <p:txBody>
          <a:bodyPr wrap="square" rtlCol="0">
            <a:spAutoFit/>
          </a:bodyPr>
          <a:lstStyle/>
          <a:p>
            <a:r>
              <a:rPr lang="en-US" sz="2400" dirty="0" smtClean="0">
                <a:solidFill>
                  <a:srgbClr val="FF0000"/>
                </a:solidFill>
                <a:latin typeface="Adobe Gothic Std B" pitchFamily="34" charset="-128"/>
                <a:ea typeface="Adobe Gothic Std B" pitchFamily="34" charset="-128"/>
              </a:rPr>
              <a:t>Clients</a:t>
            </a:r>
            <a:endParaRPr lang="en-US" sz="2400" dirty="0">
              <a:solidFill>
                <a:srgbClr val="FF0000"/>
              </a:solidFill>
              <a:latin typeface="Adobe Gothic Std B" pitchFamily="34" charset="-128"/>
              <a:ea typeface="Adobe Gothic Std B" pitchFamily="34" charset="-128"/>
            </a:endParaRPr>
          </a:p>
        </p:txBody>
      </p:sp>
      <p:sp>
        <p:nvSpPr>
          <p:cNvPr id="9" name="TextBox 8"/>
          <p:cNvSpPr txBox="1"/>
          <p:nvPr/>
        </p:nvSpPr>
        <p:spPr>
          <a:xfrm rot="21238212">
            <a:off x="1663831" y="243679"/>
            <a:ext cx="2209800" cy="461665"/>
          </a:xfrm>
          <a:prstGeom prst="rect">
            <a:avLst/>
          </a:prstGeom>
          <a:noFill/>
        </p:spPr>
        <p:txBody>
          <a:bodyPr wrap="square" rtlCol="0">
            <a:spAutoFit/>
          </a:bodyPr>
          <a:lstStyle/>
          <a:p>
            <a:r>
              <a:rPr lang="en-US" sz="2400" dirty="0" smtClean="0">
                <a:solidFill>
                  <a:srgbClr val="FF0000"/>
                </a:solidFill>
                <a:latin typeface="Adobe Gothic Std B" pitchFamily="34" charset="-128"/>
                <a:ea typeface="Adobe Gothic Std B" pitchFamily="34" charset="-128"/>
              </a:rPr>
              <a:t>Prospects</a:t>
            </a:r>
            <a:endParaRPr lang="en-US" sz="2400" dirty="0">
              <a:solidFill>
                <a:srgbClr val="FF0000"/>
              </a:solidFill>
              <a:latin typeface="Adobe Gothic Std B" pitchFamily="34" charset="-128"/>
              <a:ea typeface="Adobe Gothic Std B" pitchFamily="34" charset="-128"/>
            </a:endParaRPr>
          </a:p>
        </p:txBody>
      </p:sp>
      <p:sp>
        <p:nvSpPr>
          <p:cNvPr id="10" name="TextBox 9"/>
          <p:cNvSpPr txBox="1"/>
          <p:nvPr/>
        </p:nvSpPr>
        <p:spPr>
          <a:xfrm rot="21269165">
            <a:off x="4834544" y="1985477"/>
            <a:ext cx="2209800" cy="461665"/>
          </a:xfrm>
          <a:prstGeom prst="rect">
            <a:avLst/>
          </a:prstGeom>
          <a:noFill/>
        </p:spPr>
        <p:txBody>
          <a:bodyPr wrap="square" rtlCol="0">
            <a:spAutoFit/>
          </a:bodyPr>
          <a:lstStyle/>
          <a:p>
            <a:r>
              <a:rPr lang="en-US" sz="2400" dirty="0" smtClean="0">
                <a:solidFill>
                  <a:srgbClr val="FF0000"/>
                </a:solidFill>
                <a:latin typeface="Adobe Gothic Std B" pitchFamily="34" charset="-128"/>
                <a:ea typeface="Adobe Gothic Std B" pitchFamily="34" charset="-128"/>
              </a:rPr>
              <a:t>Realtors</a:t>
            </a:r>
            <a:endParaRPr lang="en-US" sz="2400" dirty="0">
              <a:solidFill>
                <a:srgbClr val="FF0000"/>
              </a:solidFill>
              <a:latin typeface="Adobe Gothic Std B" pitchFamily="34" charset="-128"/>
              <a:ea typeface="Adobe Gothic Std B" pitchFamily="34" charset="-128"/>
            </a:endParaRPr>
          </a:p>
        </p:txBody>
      </p:sp>
      <p:sp>
        <p:nvSpPr>
          <p:cNvPr id="11" name="TextBox 10"/>
          <p:cNvSpPr txBox="1"/>
          <p:nvPr/>
        </p:nvSpPr>
        <p:spPr>
          <a:xfrm rot="21269165">
            <a:off x="6397588" y="2657340"/>
            <a:ext cx="2209800" cy="461665"/>
          </a:xfrm>
          <a:prstGeom prst="rect">
            <a:avLst/>
          </a:prstGeom>
          <a:noFill/>
        </p:spPr>
        <p:txBody>
          <a:bodyPr wrap="square" rtlCol="0">
            <a:spAutoFit/>
          </a:bodyPr>
          <a:lstStyle/>
          <a:p>
            <a:r>
              <a:rPr lang="en-US" sz="2400" dirty="0" smtClean="0">
                <a:solidFill>
                  <a:srgbClr val="FF0000"/>
                </a:solidFill>
                <a:latin typeface="Adobe Gothic Std B" pitchFamily="34" charset="-128"/>
                <a:ea typeface="Adobe Gothic Std B" pitchFamily="34" charset="-128"/>
              </a:rPr>
              <a:t>Partners</a:t>
            </a:r>
            <a:endParaRPr lang="en-US" sz="2400" dirty="0">
              <a:solidFill>
                <a:srgbClr val="FF0000"/>
              </a:solidFill>
              <a:latin typeface="Adobe Gothic Std B" pitchFamily="34" charset="-128"/>
              <a:ea typeface="Adobe Gothic Std B" pitchFamily="34" charset="-128"/>
            </a:endParaRPr>
          </a:p>
        </p:txBody>
      </p:sp>
      <p:sp>
        <p:nvSpPr>
          <p:cNvPr id="12" name="TextBox 11"/>
          <p:cNvSpPr txBox="1"/>
          <p:nvPr/>
        </p:nvSpPr>
        <p:spPr>
          <a:xfrm>
            <a:off x="34752" y="5103674"/>
            <a:ext cx="8991600" cy="1754326"/>
          </a:xfrm>
          <a:prstGeom prst="rect">
            <a:avLst/>
          </a:prstGeom>
          <a:noFill/>
        </p:spPr>
        <p:txBody>
          <a:bodyPr wrap="square" rtlCol="0">
            <a:spAutoFit/>
          </a:bodyPr>
          <a:lstStyle/>
          <a:p>
            <a:r>
              <a:rPr lang="en-US" dirty="0" smtClean="0">
                <a:solidFill>
                  <a:schemeClr val="accent6"/>
                </a:solidFill>
              </a:rPr>
              <a:t>One for Prospects, one for Clients, one for Realtors, Partners, or however you would like to keep your contacts organized. Creating these group lists now will help you manage your contacts and allow you to send target messages to each audience. </a:t>
            </a:r>
          </a:p>
          <a:p>
            <a:endParaRPr lang="en-US" dirty="0">
              <a:solidFill>
                <a:schemeClr val="accent6"/>
              </a:solidFill>
            </a:endParaRPr>
          </a:p>
          <a:p>
            <a:r>
              <a:rPr lang="en-US" dirty="0" smtClean="0">
                <a:solidFill>
                  <a:schemeClr val="accent6"/>
                </a:solidFill>
              </a:rPr>
              <a:t>There are a lot of tutorials online that can help you manipulate Microsoft Excel. </a:t>
            </a:r>
          </a:p>
          <a:p>
            <a:endParaRPr lang="en-US" dirty="0"/>
          </a:p>
        </p:txBody>
      </p:sp>
    </p:spTree>
    <p:extLst>
      <p:ext uri="{BB962C8B-B14F-4D97-AF65-F5344CB8AC3E}">
        <p14:creationId xmlns:p14="http://schemas.microsoft.com/office/powerpoint/2010/main" val="312031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419600"/>
            <a:ext cx="8077200" cy="2031325"/>
          </a:xfrm>
          <a:prstGeom prst="rect">
            <a:avLst/>
          </a:prstGeom>
          <a:noFill/>
        </p:spPr>
        <p:txBody>
          <a:bodyPr wrap="square" rtlCol="0">
            <a:spAutoFit/>
          </a:bodyPr>
          <a:lstStyle/>
          <a:p>
            <a:r>
              <a:rPr lang="en-US" dirty="0">
                <a:solidFill>
                  <a:schemeClr val="accent6"/>
                </a:solidFill>
              </a:rPr>
              <a:t>You just need to make sure that the contact information on the Excel </a:t>
            </a:r>
            <a:r>
              <a:rPr lang="en-US" dirty="0" smtClean="0">
                <a:solidFill>
                  <a:schemeClr val="accent6"/>
                </a:solidFill>
              </a:rPr>
              <a:t>spreadsheet is </a:t>
            </a:r>
            <a:r>
              <a:rPr lang="en-US" dirty="0">
                <a:solidFill>
                  <a:schemeClr val="accent6"/>
                </a:solidFill>
              </a:rPr>
              <a:t>separated by columns and headers</a:t>
            </a:r>
            <a:r>
              <a:rPr lang="en-US" dirty="0" smtClean="0">
                <a:solidFill>
                  <a:schemeClr val="accent6"/>
                </a:solidFill>
              </a:rPr>
              <a:t>.</a:t>
            </a:r>
          </a:p>
          <a:p>
            <a:endParaRPr lang="en-US" dirty="0">
              <a:solidFill>
                <a:schemeClr val="accent6"/>
              </a:solidFill>
            </a:endParaRPr>
          </a:p>
          <a:p>
            <a:r>
              <a:rPr lang="en-US" dirty="0" smtClean="0">
                <a:solidFill>
                  <a:schemeClr val="accent6"/>
                </a:solidFill>
              </a:rPr>
              <a:t> Also, you </a:t>
            </a:r>
            <a:r>
              <a:rPr lang="en-US" dirty="0">
                <a:solidFill>
                  <a:schemeClr val="accent6"/>
                </a:solidFill>
              </a:rPr>
              <a:t>must make sure that the information in the First Name and Email columns are correct and free from special </a:t>
            </a:r>
            <a:r>
              <a:rPr lang="en-US" dirty="0" smtClean="0">
                <a:solidFill>
                  <a:schemeClr val="accent6"/>
                </a:solidFill>
              </a:rPr>
              <a:t>characters (&lt; - : ; , ‘’ &gt;). </a:t>
            </a:r>
            <a:r>
              <a:rPr lang="en-US" dirty="0">
                <a:solidFill>
                  <a:schemeClr val="accent6"/>
                </a:solidFill>
              </a:rPr>
              <a:t>The first name column on this spreadsheet will be pulled for the greeting on every email sent and if an email is invalid you won’t be able to market to it.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43400"/>
          </a:xfrm>
          <a:prstGeom prst="rect">
            <a:avLst/>
          </a:prstGeom>
        </p:spPr>
      </p:pic>
    </p:spTree>
    <p:extLst>
      <p:ext uri="{BB962C8B-B14F-4D97-AF65-F5344CB8AC3E}">
        <p14:creationId xmlns:p14="http://schemas.microsoft.com/office/powerpoint/2010/main" val="3031822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486400"/>
            <a:ext cx="8077200" cy="369332"/>
          </a:xfrm>
          <a:prstGeom prst="rect">
            <a:avLst/>
          </a:prstGeom>
          <a:noFill/>
        </p:spPr>
        <p:txBody>
          <a:bodyPr wrap="square" rtlCol="0">
            <a:spAutoFit/>
          </a:bodyPr>
          <a:lstStyle/>
          <a:p>
            <a:r>
              <a:rPr lang="en-US" dirty="0" smtClean="0">
                <a:solidFill>
                  <a:schemeClr val="accent6"/>
                </a:solidFill>
              </a:rPr>
              <a:t>Then “Save As” a CSV document.  </a:t>
            </a:r>
            <a:endParaRPr lang="en-US" dirty="0">
              <a:solidFill>
                <a:schemeClr val="accent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94" y="228600"/>
            <a:ext cx="7964012" cy="5134692"/>
          </a:xfrm>
          <a:prstGeom prst="rect">
            <a:avLst/>
          </a:prstGeom>
        </p:spPr>
      </p:pic>
    </p:spTree>
    <p:extLst>
      <p:ext uri="{BB962C8B-B14F-4D97-AF65-F5344CB8AC3E}">
        <p14:creationId xmlns:p14="http://schemas.microsoft.com/office/powerpoint/2010/main" val="191085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807224"/>
            <a:ext cx="8077200" cy="1754326"/>
          </a:xfrm>
          <a:prstGeom prst="rect">
            <a:avLst/>
          </a:prstGeom>
          <a:noFill/>
        </p:spPr>
        <p:txBody>
          <a:bodyPr wrap="square" rtlCol="0">
            <a:spAutoFit/>
          </a:bodyPr>
          <a:lstStyle/>
          <a:p>
            <a:r>
              <a:rPr lang="en-US" dirty="0">
                <a:solidFill>
                  <a:schemeClr val="accent6"/>
                </a:solidFill>
              </a:rPr>
              <a:t>Once you have those separate spreadsheets, you can import them one at a time into your account. </a:t>
            </a:r>
            <a:r>
              <a:rPr lang="en-US" dirty="0" smtClean="0">
                <a:solidFill>
                  <a:schemeClr val="accent6"/>
                </a:solidFill>
              </a:rPr>
              <a:t>Before </a:t>
            </a:r>
            <a:r>
              <a:rPr lang="en-US" dirty="0">
                <a:solidFill>
                  <a:schemeClr val="accent6"/>
                </a:solidFill>
              </a:rPr>
              <a:t>we import,  create those lists inside Follow My Clients so that we can filter the </a:t>
            </a:r>
            <a:r>
              <a:rPr lang="en-US" dirty="0" smtClean="0">
                <a:solidFill>
                  <a:schemeClr val="accent6"/>
                </a:solidFill>
              </a:rPr>
              <a:t>contacts. </a:t>
            </a:r>
          </a:p>
          <a:p>
            <a:endParaRPr lang="en-US" dirty="0">
              <a:solidFill>
                <a:schemeClr val="accent6"/>
              </a:solidFill>
            </a:endParaRPr>
          </a:p>
          <a:p>
            <a:r>
              <a:rPr lang="en-US" dirty="0" smtClean="0">
                <a:solidFill>
                  <a:schemeClr val="accent6"/>
                </a:solidFill>
              </a:rPr>
              <a:t>To </a:t>
            </a:r>
            <a:r>
              <a:rPr lang="en-US" dirty="0">
                <a:solidFill>
                  <a:schemeClr val="accent6"/>
                </a:solidFill>
              </a:rPr>
              <a:t>do that, </a:t>
            </a:r>
            <a:r>
              <a:rPr lang="en-US" dirty="0" smtClean="0">
                <a:solidFill>
                  <a:schemeClr val="accent6"/>
                </a:solidFill>
              </a:rPr>
              <a:t>select Contacts </a:t>
            </a:r>
            <a:r>
              <a:rPr lang="en-US" dirty="0">
                <a:solidFill>
                  <a:schemeClr val="accent6"/>
                </a:solidFill>
              </a:rPr>
              <a:t>and </a:t>
            </a:r>
            <a:r>
              <a:rPr lang="en-US" dirty="0" smtClean="0">
                <a:solidFill>
                  <a:schemeClr val="accent6"/>
                </a:solidFill>
              </a:rPr>
              <a:t>Lists and </a:t>
            </a:r>
            <a:r>
              <a:rPr lang="en-US" dirty="0">
                <a:solidFill>
                  <a:schemeClr val="accent6"/>
                </a:solidFill>
              </a:rPr>
              <a:t>then </a:t>
            </a:r>
            <a:r>
              <a:rPr lang="en-US" dirty="0" smtClean="0">
                <a:solidFill>
                  <a:schemeClr val="accent6"/>
                </a:solidFill>
              </a:rPr>
              <a:t>select Manage </a:t>
            </a:r>
            <a:r>
              <a:rPr lang="en-US" dirty="0">
                <a:solidFill>
                  <a:schemeClr val="accent6"/>
                </a:solidFill>
              </a:rPr>
              <a:t>Lists. Create the list name for those contacts you are about to import.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185"/>
          </a:xfrm>
          <a:prstGeom prst="rect">
            <a:avLst/>
          </a:prstGeom>
        </p:spPr>
      </p:pic>
    </p:spTree>
    <p:extLst>
      <p:ext uri="{BB962C8B-B14F-4D97-AF65-F5344CB8AC3E}">
        <p14:creationId xmlns:p14="http://schemas.microsoft.com/office/powerpoint/2010/main" val="289453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061098"/>
            <a:ext cx="8077200" cy="1200329"/>
          </a:xfrm>
          <a:prstGeom prst="rect">
            <a:avLst/>
          </a:prstGeom>
          <a:noFill/>
        </p:spPr>
        <p:txBody>
          <a:bodyPr wrap="square" rtlCol="0">
            <a:spAutoFit/>
          </a:bodyPr>
          <a:lstStyle/>
          <a:p>
            <a:r>
              <a:rPr lang="en-US" dirty="0">
                <a:solidFill>
                  <a:schemeClr val="accent6"/>
                </a:solidFill>
              </a:rPr>
              <a:t>Once </a:t>
            </a:r>
            <a:r>
              <a:rPr lang="en-US" dirty="0" smtClean="0">
                <a:solidFill>
                  <a:schemeClr val="accent6"/>
                </a:solidFill>
              </a:rPr>
              <a:t>you're </a:t>
            </a:r>
            <a:r>
              <a:rPr lang="en-US" dirty="0">
                <a:solidFill>
                  <a:schemeClr val="accent6"/>
                </a:solidFill>
              </a:rPr>
              <a:t>done, </a:t>
            </a:r>
            <a:r>
              <a:rPr lang="en-US" dirty="0" smtClean="0">
                <a:solidFill>
                  <a:schemeClr val="accent6"/>
                </a:solidFill>
              </a:rPr>
              <a:t>select Contacts </a:t>
            </a:r>
            <a:r>
              <a:rPr lang="en-US" dirty="0">
                <a:solidFill>
                  <a:schemeClr val="accent6"/>
                </a:solidFill>
              </a:rPr>
              <a:t>and </a:t>
            </a:r>
            <a:r>
              <a:rPr lang="en-US" dirty="0" smtClean="0">
                <a:solidFill>
                  <a:schemeClr val="accent6"/>
                </a:solidFill>
              </a:rPr>
              <a:t>Lists again, then select Import</a:t>
            </a:r>
            <a:r>
              <a:rPr lang="en-US" dirty="0">
                <a:solidFill>
                  <a:schemeClr val="accent6"/>
                </a:solidFill>
              </a:rPr>
              <a:t>.  Browse for your </a:t>
            </a:r>
            <a:r>
              <a:rPr lang="en-US" dirty="0" smtClean="0">
                <a:solidFill>
                  <a:schemeClr val="accent6"/>
                </a:solidFill>
              </a:rPr>
              <a:t>spreadsheet,  select </a:t>
            </a:r>
            <a:r>
              <a:rPr lang="en-US" dirty="0">
                <a:solidFill>
                  <a:schemeClr val="accent6"/>
                </a:solidFill>
              </a:rPr>
              <a:t>the file and open it</a:t>
            </a:r>
            <a:r>
              <a:rPr lang="en-US" dirty="0" smtClean="0">
                <a:solidFill>
                  <a:schemeClr val="accent6"/>
                </a:solidFill>
              </a:rPr>
              <a:t>.</a:t>
            </a:r>
          </a:p>
          <a:p>
            <a:endParaRPr lang="en-US" dirty="0">
              <a:solidFill>
                <a:schemeClr val="accent6"/>
              </a:solidFill>
            </a:endParaRPr>
          </a:p>
          <a:p>
            <a:r>
              <a:rPr lang="en-US" dirty="0" smtClean="0">
                <a:solidFill>
                  <a:schemeClr val="accent6"/>
                </a:solidFill>
              </a:rPr>
              <a:t>Upload </a:t>
            </a:r>
            <a:r>
              <a:rPr lang="en-US" dirty="0">
                <a:solidFill>
                  <a:schemeClr val="accent6"/>
                </a:solidFill>
              </a:rPr>
              <a:t>the File.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842853"/>
          </a:xfrm>
          <a:prstGeom prst="rect">
            <a:avLst/>
          </a:prstGeom>
        </p:spPr>
      </p:pic>
    </p:spTree>
    <p:extLst>
      <p:ext uri="{BB962C8B-B14F-4D97-AF65-F5344CB8AC3E}">
        <p14:creationId xmlns:p14="http://schemas.microsoft.com/office/powerpoint/2010/main" val="2472700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373</TotalTime>
  <Words>894</Words>
  <Application>Microsoft Office PowerPoint</Application>
  <PresentationFormat>On-screen Show (4:3)</PresentationFormat>
  <Paragraphs>50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Pookah</dc:creator>
  <cp:lastModifiedBy>KarenLaptop</cp:lastModifiedBy>
  <cp:revision>25</cp:revision>
  <dcterms:created xsi:type="dcterms:W3CDTF">2013-12-09T23:20:15Z</dcterms:created>
  <dcterms:modified xsi:type="dcterms:W3CDTF">2013-12-10T19:23:01Z</dcterms:modified>
</cp:coreProperties>
</file>