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6" r:id="rId3"/>
    <p:sldId id="258" r:id="rId4"/>
    <p:sldId id="259" r:id="rId5"/>
    <p:sldId id="283" r:id="rId6"/>
    <p:sldId id="284" r:id="rId7"/>
    <p:sldId id="285" r:id="rId8"/>
    <p:sldId id="286" r:id="rId9"/>
    <p:sldId id="287" r:id="rId10"/>
    <p:sldId id="288" r:id="rId11"/>
    <p:sldId id="293" r:id="rId12"/>
    <p:sldId id="289" r:id="rId13"/>
    <p:sldId id="290" r:id="rId14"/>
    <p:sldId id="292" r:id="rId15"/>
    <p:sldId id="291" r:id="rId16"/>
    <p:sldId id="294" r:id="rId17"/>
    <p:sldId id="295" r:id="rId18"/>
    <p:sldId id="296" r:id="rId19"/>
    <p:sldId id="297" r:id="rId20"/>
    <p:sldId id="298"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5" autoAdjust="0"/>
  </p:normalViewPr>
  <p:slideViewPr>
    <p:cSldViewPr>
      <p:cViewPr>
        <p:scale>
          <a:sx n="73" d="100"/>
          <a:sy n="73" d="100"/>
        </p:scale>
        <p:origin x="-97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5F984-92DA-44EE-A940-4633863B130A}"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A9C7E-6A7B-4012-8D16-BDDA121996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745F984-92DA-44EE-A940-4633863B130A}" type="datetimeFigureOut">
              <a:rPr lang="en-US" smtClean="0"/>
              <a:pPr/>
              <a:t>12/11/2013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AEA9C7E-6A7B-4012-8D16-BDDA121996D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p>
            <a:r>
              <a:rPr lang="en-US" sz="3200" dirty="0" smtClean="0">
                <a:solidFill>
                  <a:schemeClr val="accent6"/>
                </a:solidFill>
              </a:rPr>
              <a:t>Step Three: E-Cards &amp; Announcements</a:t>
            </a:r>
            <a:endParaRPr lang="en-US" sz="3200"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795847"/>
            <a:ext cx="6400800" cy="853440"/>
          </a:xfrm>
          <a:prstGeom prst="rect">
            <a:avLst/>
          </a:prstGeom>
        </p:spPr>
      </p:pic>
    </p:spTree>
    <p:extLst>
      <p:ext uri="{BB962C8B-B14F-4D97-AF65-F5344CB8AC3E}">
        <p14:creationId xmlns:p14="http://schemas.microsoft.com/office/powerpoint/2010/main" val="381847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1754326"/>
          </a:xfrm>
          <a:prstGeom prst="rect">
            <a:avLst/>
          </a:prstGeom>
          <a:noFill/>
        </p:spPr>
        <p:txBody>
          <a:bodyPr wrap="square" rtlCol="0">
            <a:spAutoFit/>
          </a:bodyPr>
          <a:lstStyle/>
          <a:p>
            <a:r>
              <a:rPr lang="en-US" dirty="0">
                <a:solidFill>
                  <a:schemeClr val="accent6"/>
                </a:solidFill>
              </a:rPr>
              <a:t>Fill in the </a:t>
            </a:r>
            <a:r>
              <a:rPr lang="en-US" dirty="0" smtClean="0">
                <a:solidFill>
                  <a:schemeClr val="accent6"/>
                </a:solidFill>
              </a:rPr>
              <a:t>title and </a:t>
            </a:r>
            <a:r>
              <a:rPr lang="en-US" dirty="0">
                <a:solidFill>
                  <a:schemeClr val="accent6"/>
                </a:solidFill>
              </a:rPr>
              <a:t>subject line at the top. Then compose a new E-card. You can add anything you would like as long as it does not exceed 320pixels. </a:t>
            </a:r>
            <a:endParaRPr lang="en-US" dirty="0" smtClean="0">
              <a:solidFill>
                <a:schemeClr val="accent6"/>
              </a:solidFill>
            </a:endParaRPr>
          </a:p>
          <a:p>
            <a:endParaRPr lang="en-US" dirty="0">
              <a:solidFill>
                <a:schemeClr val="accent6"/>
              </a:solidFill>
            </a:endParaRPr>
          </a:p>
          <a:p>
            <a:r>
              <a:rPr lang="en-US" dirty="0" smtClean="0">
                <a:solidFill>
                  <a:schemeClr val="accent6"/>
                </a:solidFill>
              </a:rPr>
              <a:t>Once you’re done, Save. </a:t>
            </a:r>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4968240"/>
          </a:xfrm>
          <a:prstGeom prst="rect">
            <a:avLst/>
          </a:prstGeom>
        </p:spPr>
      </p:pic>
    </p:spTree>
    <p:extLst>
      <p:ext uri="{BB962C8B-B14F-4D97-AF65-F5344CB8AC3E}">
        <p14:creationId xmlns:p14="http://schemas.microsoft.com/office/powerpoint/2010/main" val="2901991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52400" y="2274838"/>
            <a:ext cx="4267200" cy="3693319"/>
          </a:xfrm>
          <a:prstGeom prst="rect">
            <a:avLst/>
          </a:prstGeom>
          <a:noFill/>
        </p:spPr>
        <p:txBody>
          <a:bodyPr wrap="square" rtlCol="0">
            <a:spAutoFit/>
          </a:bodyPr>
          <a:lstStyle/>
          <a:p>
            <a:r>
              <a:rPr lang="en-US" dirty="0" smtClean="0">
                <a:solidFill>
                  <a:schemeClr val="accent6"/>
                </a:solidFill>
              </a:rPr>
              <a:t>For advanced users, you can create custom templates insides Microsoft PowerPoint or Adobe Photoshop. You just have to make sure the image is no bigger then 320pixels. Then save the image, upload to the Follow My Clients Image hosting site and inserted as a picture image inside the custom e-card through its URL code.</a:t>
            </a:r>
          </a:p>
          <a:p>
            <a:endParaRPr lang="en-US" dirty="0">
              <a:solidFill>
                <a:schemeClr val="accent6"/>
              </a:solidFill>
            </a:endParaRPr>
          </a:p>
          <a:p>
            <a:endParaRPr lang="en-US" dirty="0" smtClean="0">
              <a:solidFill>
                <a:schemeClr val="accent6"/>
              </a:solidFill>
            </a:endParaRPr>
          </a:p>
          <a:p>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1269"/>
            <a:ext cx="4577667" cy="3429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029" y="3429000"/>
            <a:ext cx="4572638" cy="3429000"/>
          </a:xfrm>
          <a:prstGeom prst="rect">
            <a:avLst/>
          </a:prstGeom>
        </p:spPr>
      </p:pic>
    </p:spTree>
    <p:extLst>
      <p:ext uri="{BB962C8B-B14F-4D97-AF65-F5344CB8AC3E}">
        <p14:creationId xmlns:p14="http://schemas.microsoft.com/office/powerpoint/2010/main" val="635147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2031325"/>
          </a:xfrm>
          <a:prstGeom prst="rect">
            <a:avLst/>
          </a:prstGeom>
          <a:noFill/>
        </p:spPr>
        <p:txBody>
          <a:bodyPr wrap="square" rtlCol="0">
            <a:spAutoFit/>
          </a:bodyPr>
          <a:lstStyle/>
          <a:p>
            <a:r>
              <a:rPr lang="en-US" dirty="0" smtClean="0">
                <a:solidFill>
                  <a:schemeClr val="accent6"/>
                </a:solidFill>
              </a:rPr>
              <a:t>You can preview, edit or delete your custom e-cards at anytime by selecting Cards and Campaigns then Create/Edit e-card. At the top, select the tab for “Your Custom Single Cards” and underneath you will find all your custom e-card messages that you can edit, preview or delete. </a:t>
            </a:r>
          </a:p>
          <a:p>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4968240"/>
          </a:xfrm>
          <a:prstGeom prst="rect">
            <a:avLst/>
          </a:prstGeom>
        </p:spPr>
      </p:pic>
    </p:spTree>
    <p:extLst>
      <p:ext uri="{BB962C8B-B14F-4D97-AF65-F5344CB8AC3E}">
        <p14:creationId xmlns:p14="http://schemas.microsoft.com/office/powerpoint/2010/main" val="3035722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2031325"/>
          </a:xfrm>
          <a:prstGeom prst="rect">
            <a:avLst/>
          </a:prstGeom>
          <a:noFill/>
        </p:spPr>
        <p:txBody>
          <a:bodyPr wrap="square" rtlCol="0">
            <a:spAutoFit/>
          </a:bodyPr>
          <a:lstStyle/>
          <a:p>
            <a:r>
              <a:rPr lang="en-US" dirty="0" smtClean="0">
                <a:solidFill>
                  <a:schemeClr val="accent6"/>
                </a:solidFill>
              </a:rPr>
              <a:t>Also, on the Create/Edit e-card page you can preview or edit any pre-written e-card in any campaign. If you edit that e-card and save, Follow My Clients will create a custom duplicate copy of that campaign. </a:t>
            </a:r>
          </a:p>
          <a:p>
            <a:endParaRPr lang="en-US" dirty="0">
              <a:solidFill>
                <a:schemeClr val="accent6"/>
              </a:solidFill>
            </a:endParaRPr>
          </a:p>
          <a:p>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4968240"/>
          </a:xfrm>
          <a:prstGeom prst="rect">
            <a:avLst/>
          </a:prstGeom>
        </p:spPr>
      </p:pic>
    </p:spTree>
    <p:extLst>
      <p:ext uri="{BB962C8B-B14F-4D97-AF65-F5344CB8AC3E}">
        <p14:creationId xmlns:p14="http://schemas.microsoft.com/office/powerpoint/2010/main" val="2691480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2031325"/>
          </a:xfrm>
          <a:prstGeom prst="rect">
            <a:avLst/>
          </a:prstGeom>
          <a:noFill/>
        </p:spPr>
        <p:txBody>
          <a:bodyPr wrap="square" rtlCol="0">
            <a:spAutoFit/>
          </a:bodyPr>
          <a:lstStyle/>
          <a:p>
            <a:r>
              <a:rPr lang="en-US" dirty="0">
                <a:solidFill>
                  <a:schemeClr val="accent6"/>
                </a:solidFill>
              </a:rPr>
              <a:t>So you must remember that if you edit and </a:t>
            </a:r>
            <a:r>
              <a:rPr lang="en-US" dirty="0" smtClean="0">
                <a:solidFill>
                  <a:schemeClr val="accent6"/>
                </a:solidFill>
              </a:rPr>
              <a:t>save a pre-written e-card, </a:t>
            </a:r>
            <a:r>
              <a:rPr lang="en-US" dirty="0">
                <a:solidFill>
                  <a:schemeClr val="accent6"/>
                </a:solidFill>
              </a:rPr>
              <a:t>that </a:t>
            </a:r>
            <a:r>
              <a:rPr lang="en-US" dirty="0" smtClean="0">
                <a:solidFill>
                  <a:schemeClr val="accent6"/>
                </a:solidFill>
              </a:rPr>
              <a:t>you </a:t>
            </a:r>
            <a:r>
              <a:rPr lang="en-US" dirty="0">
                <a:solidFill>
                  <a:schemeClr val="accent6"/>
                </a:solidFill>
              </a:rPr>
              <a:t>use the custom e-card </a:t>
            </a:r>
            <a:r>
              <a:rPr lang="en-US" dirty="0" smtClean="0">
                <a:solidFill>
                  <a:schemeClr val="accent6"/>
                </a:solidFill>
              </a:rPr>
              <a:t>or campaign to </a:t>
            </a:r>
            <a:r>
              <a:rPr lang="en-US" dirty="0">
                <a:solidFill>
                  <a:schemeClr val="accent6"/>
                </a:solidFill>
              </a:rPr>
              <a:t>send to your </a:t>
            </a:r>
            <a:r>
              <a:rPr lang="en-US" dirty="0" smtClean="0">
                <a:solidFill>
                  <a:schemeClr val="accent6"/>
                </a:solidFill>
              </a:rPr>
              <a:t>contacts and </a:t>
            </a:r>
            <a:r>
              <a:rPr lang="en-US" dirty="0">
                <a:solidFill>
                  <a:schemeClr val="accent6"/>
                </a:solidFill>
              </a:rPr>
              <a:t>not the original.  </a:t>
            </a:r>
            <a:endParaRPr lang="en-US" dirty="0" smtClean="0">
              <a:solidFill>
                <a:schemeClr val="accent6"/>
              </a:solidFill>
            </a:endParaRPr>
          </a:p>
          <a:p>
            <a:endParaRPr lang="en-US" dirty="0">
              <a:solidFill>
                <a:schemeClr val="accent6"/>
              </a:solidFill>
            </a:endParaRPr>
          </a:p>
          <a:p>
            <a:endParaRPr lang="en-US" dirty="0">
              <a:solidFill>
                <a:schemeClr val="accent6"/>
              </a:solidFill>
            </a:endParaRPr>
          </a:p>
          <a:p>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464"/>
            <a:ext cx="9144000" cy="4946775"/>
          </a:xfrm>
          <a:prstGeom prst="rect">
            <a:avLst/>
          </a:prstGeom>
        </p:spPr>
      </p:pic>
    </p:spTree>
    <p:extLst>
      <p:ext uri="{BB962C8B-B14F-4D97-AF65-F5344CB8AC3E}">
        <p14:creationId xmlns:p14="http://schemas.microsoft.com/office/powerpoint/2010/main" val="302254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64524" y="5245816"/>
            <a:ext cx="8077200" cy="2031325"/>
          </a:xfrm>
          <a:prstGeom prst="rect">
            <a:avLst/>
          </a:prstGeom>
          <a:noFill/>
        </p:spPr>
        <p:txBody>
          <a:bodyPr wrap="square" rtlCol="0">
            <a:spAutoFit/>
          </a:bodyPr>
          <a:lstStyle/>
          <a:p>
            <a:r>
              <a:rPr lang="en-US" dirty="0" smtClean="0">
                <a:solidFill>
                  <a:schemeClr val="accent6"/>
                </a:solidFill>
              </a:rPr>
              <a:t>Follow My Clients also offers an automatic Holiday campaign, including Birthdays and Anniversaries if dates are provided. You can select Cards and Campaigns then Manage holidays to edit or preview the e-cards. </a:t>
            </a:r>
            <a:r>
              <a:rPr lang="en-US" dirty="0" smtClean="0">
                <a:solidFill>
                  <a:schemeClr val="accent6"/>
                </a:solidFill>
              </a:rPr>
              <a:t>If you wish to edit them, you must click Edit these holiday/event cards to create a copy for your particular account that is then editable.</a:t>
            </a:r>
            <a:endParaRPr lang="en-US" dirty="0" smtClean="0">
              <a:solidFill>
                <a:schemeClr val="accent6"/>
              </a:solidFill>
            </a:endParaRPr>
          </a:p>
          <a:p>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5169616"/>
          </a:xfrm>
          <a:prstGeom prst="rect">
            <a:avLst/>
          </a:prstGeom>
        </p:spPr>
      </p:pic>
    </p:spTree>
    <p:extLst>
      <p:ext uri="{BB962C8B-B14F-4D97-AF65-F5344CB8AC3E}">
        <p14:creationId xmlns:p14="http://schemas.microsoft.com/office/powerpoint/2010/main" val="3827088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64524" y="5245816"/>
            <a:ext cx="8077200" cy="1200329"/>
          </a:xfrm>
          <a:prstGeom prst="rect">
            <a:avLst/>
          </a:prstGeom>
          <a:noFill/>
        </p:spPr>
        <p:txBody>
          <a:bodyPr wrap="square" rtlCol="0">
            <a:spAutoFit/>
          </a:bodyPr>
          <a:lstStyle/>
          <a:p>
            <a:r>
              <a:rPr lang="en-US" dirty="0">
                <a:solidFill>
                  <a:schemeClr val="accent6"/>
                </a:solidFill>
              </a:rPr>
              <a:t>These e-cards are fully customizable </a:t>
            </a:r>
            <a:r>
              <a:rPr lang="en-US" dirty="0" smtClean="0">
                <a:solidFill>
                  <a:schemeClr val="accent6"/>
                </a:solidFill>
              </a:rPr>
              <a:t>and </a:t>
            </a:r>
            <a:r>
              <a:rPr lang="en-US" dirty="0">
                <a:solidFill>
                  <a:schemeClr val="accent6"/>
                </a:solidFill>
              </a:rPr>
              <a:t>can automatically be sent </a:t>
            </a:r>
            <a:r>
              <a:rPr lang="en-US" dirty="0" smtClean="0">
                <a:solidFill>
                  <a:schemeClr val="accent6"/>
                </a:solidFill>
              </a:rPr>
              <a:t>to </a:t>
            </a:r>
            <a:r>
              <a:rPr lang="en-US" dirty="0">
                <a:solidFill>
                  <a:schemeClr val="accent6"/>
                </a:solidFill>
              </a:rPr>
              <a:t>your contacts if you opt them in to </a:t>
            </a:r>
            <a:r>
              <a:rPr lang="en-US" dirty="0" smtClean="0">
                <a:solidFill>
                  <a:schemeClr val="accent6"/>
                </a:solidFill>
              </a:rPr>
              <a:t>receive. If you edit the e-card, make sure to save at the bottom. </a:t>
            </a:r>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7339"/>
            <a:ext cx="9144000" cy="6163155"/>
          </a:xfrm>
          <a:prstGeom prst="rect">
            <a:avLst/>
          </a:prstGeom>
        </p:spPr>
      </p:pic>
    </p:spTree>
    <p:extLst>
      <p:ext uri="{BB962C8B-B14F-4D97-AF65-F5344CB8AC3E}">
        <p14:creationId xmlns:p14="http://schemas.microsoft.com/office/powerpoint/2010/main" val="3321335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64524" y="5245816"/>
            <a:ext cx="8077200" cy="1477328"/>
          </a:xfrm>
          <a:prstGeom prst="rect">
            <a:avLst/>
          </a:prstGeom>
          <a:noFill/>
        </p:spPr>
        <p:txBody>
          <a:bodyPr wrap="square" rtlCol="0">
            <a:spAutoFit/>
          </a:bodyPr>
          <a:lstStyle/>
          <a:p>
            <a:r>
              <a:rPr lang="en-US" dirty="0" smtClean="0">
                <a:solidFill>
                  <a:schemeClr val="accent6"/>
                </a:solidFill>
              </a:rPr>
              <a:t>If you have organized your contacts by lists, you can easily mass apply the Holiday program to each list by selecting Contacts and Lists, Manage Lists and under every list, there will be a hyperlink to “Add list to holiday campaign”. </a:t>
            </a:r>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732"/>
            <a:ext cx="9144000" cy="5235084"/>
          </a:xfrm>
          <a:prstGeom prst="rect">
            <a:avLst/>
          </a:prstGeom>
        </p:spPr>
      </p:pic>
    </p:spTree>
    <p:extLst>
      <p:ext uri="{BB962C8B-B14F-4D97-AF65-F5344CB8AC3E}">
        <p14:creationId xmlns:p14="http://schemas.microsoft.com/office/powerpoint/2010/main" val="4043027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64524" y="5245816"/>
            <a:ext cx="8077200" cy="1200329"/>
          </a:xfrm>
          <a:prstGeom prst="rect">
            <a:avLst/>
          </a:prstGeom>
          <a:noFill/>
        </p:spPr>
        <p:txBody>
          <a:bodyPr wrap="square" rtlCol="0">
            <a:spAutoFit/>
          </a:bodyPr>
          <a:lstStyle/>
          <a:p>
            <a:r>
              <a:rPr lang="en-US" dirty="0" smtClean="0">
                <a:solidFill>
                  <a:schemeClr val="accent6"/>
                </a:solidFill>
              </a:rPr>
              <a:t>Select OK and wait until your page fully load before redirecting from the page. Repeat that for each List.</a:t>
            </a:r>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523" y="2085787"/>
            <a:ext cx="4324954" cy="1343213"/>
          </a:xfrm>
          <a:prstGeom prst="rect">
            <a:avLst/>
          </a:prstGeom>
        </p:spPr>
      </p:pic>
    </p:spTree>
    <p:extLst>
      <p:ext uri="{BB962C8B-B14F-4D97-AF65-F5344CB8AC3E}">
        <p14:creationId xmlns:p14="http://schemas.microsoft.com/office/powerpoint/2010/main" val="389443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64524" y="5245816"/>
            <a:ext cx="8077200" cy="1477328"/>
          </a:xfrm>
          <a:prstGeom prst="rect">
            <a:avLst/>
          </a:prstGeom>
          <a:noFill/>
        </p:spPr>
        <p:txBody>
          <a:bodyPr wrap="square" rtlCol="0">
            <a:spAutoFit/>
          </a:bodyPr>
          <a:lstStyle/>
          <a:p>
            <a:r>
              <a:rPr lang="en-US" dirty="0" smtClean="0">
                <a:solidFill>
                  <a:schemeClr val="accent6"/>
                </a:solidFill>
              </a:rPr>
              <a:t>You can also apply the Holiday campaign one at a time, on your contacts profile page. To get there, search for the contact, view contact, edit contact and under “Special Events:” check the box for “Auto-send holiday cards?” then save contact at the bottom. </a:t>
            </a:r>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45816"/>
          </a:xfrm>
          <a:prstGeom prst="rect">
            <a:avLst/>
          </a:prstGeom>
        </p:spPr>
      </p:pic>
    </p:spTree>
    <p:extLst>
      <p:ext uri="{BB962C8B-B14F-4D97-AF65-F5344CB8AC3E}">
        <p14:creationId xmlns:p14="http://schemas.microsoft.com/office/powerpoint/2010/main" val="1134991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TextBox 17"/>
          <p:cNvSpPr txBox="1"/>
          <p:nvPr/>
        </p:nvSpPr>
        <p:spPr>
          <a:xfrm>
            <a:off x="533400" y="4968240"/>
            <a:ext cx="8077200" cy="923330"/>
          </a:xfrm>
          <a:prstGeom prst="rect">
            <a:avLst/>
          </a:prstGeom>
          <a:noFill/>
        </p:spPr>
        <p:txBody>
          <a:bodyPr wrap="square" rtlCol="0">
            <a:spAutoFit/>
          </a:bodyPr>
          <a:lstStyle/>
          <a:p>
            <a:r>
              <a:rPr lang="en-US" dirty="0">
                <a:solidFill>
                  <a:schemeClr val="accent6"/>
                </a:solidFill>
              </a:rPr>
              <a:t>As mentioned in </a:t>
            </a:r>
            <a:r>
              <a:rPr lang="en-US" dirty="0" smtClean="0">
                <a:solidFill>
                  <a:schemeClr val="accent6"/>
                </a:solidFill>
              </a:rPr>
              <a:t>Step One, you </a:t>
            </a:r>
            <a:r>
              <a:rPr lang="en-US" dirty="0">
                <a:solidFill>
                  <a:schemeClr val="accent6"/>
                </a:solidFill>
              </a:rPr>
              <a:t>can Quick </a:t>
            </a:r>
            <a:r>
              <a:rPr lang="en-US" dirty="0" smtClean="0">
                <a:solidFill>
                  <a:schemeClr val="accent6"/>
                </a:solidFill>
              </a:rPr>
              <a:t>Send Messages. It does exactly what is says and is a great tool to quickly send a single message to any email address. For example,  use this tool to send yourself a preview of an E-card before mass sending it out to your contacts.</a:t>
            </a:r>
            <a:endParaRPr lang="en-US" dirty="0">
              <a:solidFill>
                <a:schemeClr val="accent6"/>
              </a:solidFill>
            </a:endParaRPr>
          </a:p>
        </p:txBody>
      </p:sp>
      <p:pic>
        <p:nvPicPr>
          <p:cNvPr id="4" name="Picture 3" descr="1.5.png"/>
          <p:cNvPicPr>
            <a:picLocks noChangeAspect="1"/>
          </p:cNvPicPr>
          <p:nvPr/>
        </p:nvPicPr>
        <p:blipFill>
          <a:blip r:embed="rId3" cstate="print"/>
          <a:stretch>
            <a:fillRect/>
          </a:stretch>
        </p:blipFill>
        <p:spPr>
          <a:xfrm>
            <a:off x="0" y="0"/>
            <a:ext cx="9144000" cy="4894599"/>
          </a:xfrm>
          <a:prstGeom prst="rect">
            <a:avLst/>
          </a:prstGeom>
        </p:spPr>
      </p:pic>
      <p:pic>
        <p:nvPicPr>
          <p:cNvPr id="5" name="Picture 4" descr="1.png"/>
          <p:cNvPicPr>
            <a:picLocks noChangeAspect="1"/>
          </p:cNvPicPr>
          <p:nvPr/>
        </p:nvPicPr>
        <p:blipFill>
          <a:blip r:embed="rId4" cstate="print"/>
          <a:stretch>
            <a:fillRect/>
          </a:stretch>
        </p:blipFill>
        <p:spPr>
          <a:xfrm>
            <a:off x="1676400" y="761999"/>
            <a:ext cx="7467600" cy="4132599"/>
          </a:xfrm>
          <a:prstGeom prst="rect">
            <a:avLst/>
          </a:prstGeom>
        </p:spPr>
      </p:pic>
    </p:spTree>
    <p:extLst>
      <p:ext uri="{BB962C8B-B14F-4D97-AF65-F5344CB8AC3E}">
        <p14:creationId xmlns:p14="http://schemas.microsoft.com/office/powerpoint/2010/main" val="303138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64524" y="5245816"/>
            <a:ext cx="8077200" cy="2031325"/>
          </a:xfrm>
          <a:prstGeom prst="rect">
            <a:avLst/>
          </a:prstGeom>
          <a:noFill/>
        </p:spPr>
        <p:txBody>
          <a:bodyPr wrap="square" rtlCol="0">
            <a:spAutoFit/>
          </a:bodyPr>
          <a:lstStyle/>
          <a:p>
            <a:r>
              <a:rPr lang="en-US" dirty="0" smtClean="0">
                <a:solidFill>
                  <a:schemeClr val="accent6"/>
                </a:solidFill>
              </a:rPr>
              <a:t>Right under where you select to send the Holiday Cards, you can add the date of the contacts Birthday, Business Anniversary and/or Wedding Anniversary by Month/Day. Then select the box underneath each field to automatically send the e-card. </a:t>
            </a:r>
          </a:p>
          <a:p>
            <a:endParaRPr lang="en-US" dirty="0">
              <a:solidFill>
                <a:schemeClr val="accent6"/>
              </a:solidFill>
            </a:endParaRPr>
          </a:p>
          <a:p>
            <a:r>
              <a:rPr lang="en-US" dirty="0" smtClean="0">
                <a:solidFill>
                  <a:schemeClr val="accent6"/>
                </a:solidFill>
              </a:rPr>
              <a:t>Make sure to save contact at the bottom. </a:t>
            </a:r>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45816"/>
          </a:xfrm>
          <a:prstGeom prst="rect">
            <a:avLst/>
          </a:prstGeom>
        </p:spPr>
      </p:pic>
    </p:spTree>
    <p:extLst>
      <p:ext uri="{BB962C8B-B14F-4D97-AF65-F5344CB8AC3E}">
        <p14:creationId xmlns:p14="http://schemas.microsoft.com/office/powerpoint/2010/main" val="2081210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p>
            <a:r>
              <a:rPr lang="en-US" dirty="0" smtClean="0">
                <a:solidFill>
                  <a:schemeClr val="accent6"/>
                </a:solidFill>
              </a:rPr>
              <a:t>Message Sent!</a:t>
            </a:r>
            <a:endParaRPr lang="en-US" dirty="0">
              <a:solidFill>
                <a:schemeClr val="accent6"/>
              </a:solidFill>
            </a:endParaRPr>
          </a:p>
          <a:p>
            <a:r>
              <a:rPr lang="en-US" dirty="0">
                <a:solidFill>
                  <a:schemeClr val="accent6"/>
                </a:solidFill>
              </a:rPr>
              <a:t> Before moving on to </a:t>
            </a:r>
            <a:r>
              <a:rPr lang="en-US" dirty="0" smtClean="0">
                <a:solidFill>
                  <a:schemeClr val="accent6"/>
                </a:solidFill>
              </a:rPr>
              <a:t>Step Four, create a custom E-card and send that as a test email to yourself. Also, edit and apply the Holiday program if you would like your contacts to automatically receive it.  </a:t>
            </a:r>
            <a:endParaRPr lang="en-US"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795847"/>
            <a:ext cx="6400800" cy="853440"/>
          </a:xfrm>
          <a:prstGeom prst="rect">
            <a:avLst/>
          </a:prstGeom>
        </p:spPr>
      </p:pic>
    </p:spTree>
    <p:extLst>
      <p:ext uri="{BB962C8B-B14F-4D97-AF65-F5344CB8AC3E}">
        <p14:creationId xmlns:p14="http://schemas.microsoft.com/office/powerpoint/2010/main" val="310558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646331"/>
          </a:xfrm>
          <a:prstGeom prst="rect">
            <a:avLst/>
          </a:prstGeom>
          <a:noFill/>
        </p:spPr>
        <p:txBody>
          <a:bodyPr wrap="square" rtlCol="0">
            <a:spAutoFit/>
          </a:bodyPr>
          <a:lstStyle/>
          <a:p>
            <a:r>
              <a:rPr lang="en-US" dirty="0" smtClean="0">
                <a:solidFill>
                  <a:schemeClr val="accent6"/>
                </a:solidFill>
              </a:rPr>
              <a:t>You can also send a single message to any contact by searching for the contact, view the contact and then click the blue email address underneath the contacts name. </a:t>
            </a:r>
            <a:endParaRPr lang="en-US" dirty="0">
              <a:solidFill>
                <a:schemeClr val="accent6"/>
              </a:solidFill>
            </a:endParaRPr>
          </a:p>
        </p:txBody>
      </p:sp>
      <p:pic>
        <p:nvPicPr>
          <p:cNvPr id="4" name="Picture 3" descr="2.png"/>
          <p:cNvPicPr>
            <a:picLocks noChangeAspect="1"/>
          </p:cNvPicPr>
          <p:nvPr/>
        </p:nvPicPr>
        <p:blipFill>
          <a:blip r:embed="rId3" cstate="print"/>
          <a:stretch>
            <a:fillRect/>
          </a:stretch>
        </p:blipFill>
        <p:spPr>
          <a:xfrm>
            <a:off x="0" y="0"/>
            <a:ext cx="9144000" cy="4968240"/>
          </a:xfrm>
          <a:prstGeom prst="rect">
            <a:avLst/>
          </a:prstGeom>
        </p:spPr>
      </p:pic>
    </p:spTree>
    <p:extLst>
      <p:ext uri="{BB962C8B-B14F-4D97-AF65-F5344CB8AC3E}">
        <p14:creationId xmlns:p14="http://schemas.microsoft.com/office/powerpoint/2010/main" val="1197909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369332"/>
          </a:xfrm>
          <a:prstGeom prst="rect">
            <a:avLst/>
          </a:prstGeom>
          <a:noFill/>
        </p:spPr>
        <p:txBody>
          <a:bodyPr wrap="square" rtlCol="0">
            <a:spAutoFit/>
          </a:bodyPr>
          <a:lstStyle/>
          <a:p>
            <a:r>
              <a:rPr lang="en-US" dirty="0" smtClean="0">
                <a:solidFill>
                  <a:schemeClr val="accent6"/>
                </a:solidFill>
              </a:rPr>
              <a:t>Find the e-card then select “Send Now”. Wait for your page to fully load.  </a:t>
            </a:r>
            <a:endParaRPr lang="en-US" dirty="0">
              <a:solidFill>
                <a:schemeClr val="accent6"/>
              </a:solidFill>
            </a:endParaRPr>
          </a:p>
        </p:txBody>
      </p:sp>
      <p:pic>
        <p:nvPicPr>
          <p:cNvPr id="5" name="Picture 4" descr="3.png"/>
          <p:cNvPicPr>
            <a:picLocks noChangeAspect="1"/>
          </p:cNvPicPr>
          <p:nvPr/>
        </p:nvPicPr>
        <p:blipFill>
          <a:blip r:embed="rId3" cstate="print"/>
          <a:stretch>
            <a:fillRect/>
          </a:stretch>
        </p:blipFill>
        <p:spPr>
          <a:xfrm>
            <a:off x="0" y="0"/>
            <a:ext cx="9144000" cy="4884234"/>
          </a:xfrm>
          <a:prstGeom prst="rect">
            <a:avLst/>
          </a:prstGeom>
        </p:spPr>
      </p:pic>
    </p:spTree>
    <p:extLst>
      <p:ext uri="{BB962C8B-B14F-4D97-AF65-F5344CB8AC3E}">
        <p14:creationId xmlns:p14="http://schemas.microsoft.com/office/powerpoint/2010/main" val="865284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923330"/>
          </a:xfrm>
          <a:prstGeom prst="rect">
            <a:avLst/>
          </a:prstGeom>
          <a:noFill/>
        </p:spPr>
        <p:txBody>
          <a:bodyPr wrap="square" rtlCol="0">
            <a:spAutoFit/>
          </a:bodyPr>
          <a:lstStyle/>
          <a:p>
            <a:r>
              <a:rPr lang="en-US" dirty="0">
                <a:solidFill>
                  <a:schemeClr val="accent6"/>
                </a:solidFill>
              </a:rPr>
              <a:t>You can then mass send any </a:t>
            </a:r>
            <a:r>
              <a:rPr lang="en-US" dirty="0" smtClean="0">
                <a:solidFill>
                  <a:schemeClr val="accent6"/>
                </a:solidFill>
              </a:rPr>
              <a:t>E-card </a:t>
            </a:r>
            <a:r>
              <a:rPr lang="en-US" dirty="0">
                <a:solidFill>
                  <a:schemeClr val="accent6"/>
                </a:solidFill>
              </a:rPr>
              <a:t>to your List of contacts by sending them an Announcement. There are two ways to do that. </a:t>
            </a:r>
          </a:p>
          <a:p>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968240"/>
          </a:xfrm>
          <a:prstGeom prst="rect">
            <a:avLst/>
          </a:prstGeom>
        </p:spPr>
      </p:pic>
    </p:spTree>
    <p:extLst>
      <p:ext uri="{BB962C8B-B14F-4D97-AF65-F5344CB8AC3E}">
        <p14:creationId xmlns:p14="http://schemas.microsoft.com/office/powerpoint/2010/main" val="228275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923330"/>
          </a:xfrm>
          <a:prstGeom prst="rect">
            <a:avLst/>
          </a:prstGeom>
          <a:noFill/>
        </p:spPr>
        <p:txBody>
          <a:bodyPr wrap="square" rtlCol="0">
            <a:spAutoFit/>
          </a:bodyPr>
          <a:lstStyle/>
          <a:p>
            <a:r>
              <a:rPr lang="en-US" dirty="0" smtClean="0">
                <a:solidFill>
                  <a:schemeClr val="accent6"/>
                </a:solidFill>
              </a:rPr>
              <a:t>First way is to select Contacts </a:t>
            </a:r>
            <a:r>
              <a:rPr lang="en-US" dirty="0">
                <a:solidFill>
                  <a:schemeClr val="accent6"/>
                </a:solidFill>
              </a:rPr>
              <a:t>and Lists, then Manage Lists. Under every list there will be a hyperlink to </a:t>
            </a:r>
            <a:r>
              <a:rPr lang="en-US" dirty="0" smtClean="0">
                <a:solidFill>
                  <a:schemeClr val="accent6"/>
                </a:solidFill>
              </a:rPr>
              <a:t>“Send </a:t>
            </a:r>
            <a:r>
              <a:rPr lang="en-US" dirty="0">
                <a:solidFill>
                  <a:schemeClr val="accent6"/>
                </a:solidFill>
              </a:rPr>
              <a:t>announcement to </a:t>
            </a:r>
            <a:r>
              <a:rPr lang="en-US" dirty="0" smtClean="0">
                <a:solidFill>
                  <a:schemeClr val="accent6"/>
                </a:solidFill>
              </a:rPr>
              <a:t>list”. </a:t>
            </a:r>
            <a:endParaRPr lang="en-US" dirty="0">
              <a:solidFill>
                <a:schemeClr val="accent6"/>
              </a:solidFill>
            </a:endParaRPr>
          </a:p>
          <a:p>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968240"/>
          </a:xfrm>
          <a:prstGeom prst="rect">
            <a:avLst/>
          </a:prstGeom>
        </p:spPr>
      </p:pic>
    </p:spTree>
    <p:extLst>
      <p:ext uri="{BB962C8B-B14F-4D97-AF65-F5344CB8AC3E}">
        <p14:creationId xmlns:p14="http://schemas.microsoft.com/office/powerpoint/2010/main" val="4112476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1200329"/>
          </a:xfrm>
          <a:prstGeom prst="rect">
            <a:avLst/>
          </a:prstGeom>
          <a:noFill/>
        </p:spPr>
        <p:txBody>
          <a:bodyPr wrap="square" rtlCol="0">
            <a:spAutoFit/>
          </a:bodyPr>
          <a:lstStyle/>
          <a:p>
            <a:r>
              <a:rPr lang="en-US" dirty="0">
                <a:solidFill>
                  <a:schemeClr val="accent6"/>
                </a:solidFill>
              </a:rPr>
              <a:t>Select the E-card, scroll down and press send</a:t>
            </a:r>
            <a:r>
              <a:rPr lang="en-US" dirty="0" smtClean="0">
                <a:solidFill>
                  <a:schemeClr val="accent6"/>
                </a:solidFill>
              </a:rPr>
              <a:t>. </a:t>
            </a:r>
            <a:r>
              <a:rPr lang="en-US" dirty="0">
                <a:solidFill>
                  <a:schemeClr val="accent6"/>
                </a:solidFill>
              </a:rPr>
              <a:t>Once again, wait for your page to fully load before exiting or re-directing.</a:t>
            </a:r>
          </a:p>
          <a:p>
            <a:endParaRPr lang="en-US" dirty="0">
              <a:solidFill>
                <a:schemeClr val="accent6"/>
              </a:solidFill>
            </a:endParaRPr>
          </a:p>
          <a:p>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968240"/>
          </a:xfrm>
          <a:prstGeom prst="rect">
            <a:avLst/>
          </a:prstGeom>
        </p:spPr>
      </p:pic>
    </p:spTree>
    <p:extLst>
      <p:ext uri="{BB962C8B-B14F-4D97-AF65-F5344CB8AC3E}">
        <p14:creationId xmlns:p14="http://schemas.microsoft.com/office/powerpoint/2010/main" val="268552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2031325"/>
          </a:xfrm>
          <a:prstGeom prst="rect">
            <a:avLst/>
          </a:prstGeom>
          <a:noFill/>
        </p:spPr>
        <p:txBody>
          <a:bodyPr wrap="square" rtlCol="0">
            <a:spAutoFit/>
          </a:bodyPr>
          <a:lstStyle/>
          <a:p>
            <a:r>
              <a:rPr lang="en-US" dirty="0">
                <a:solidFill>
                  <a:schemeClr val="accent6"/>
                </a:solidFill>
              </a:rPr>
              <a:t>You can also send an announcement by </a:t>
            </a:r>
            <a:r>
              <a:rPr lang="en-US" dirty="0" smtClean="0">
                <a:solidFill>
                  <a:schemeClr val="accent6"/>
                </a:solidFill>
              </a:rPr>
              <a:t>selecting </a:t>
            </a:r>
            <a:r>
              <a:rPr lang="en-US" dirty="0">
                <a:solidFill>
                  <a:schemeClr val="accent6"/>
                </a:solidFill>
              </a:rPr>
              <a:t>Cards and Campaigns then </a:t>
            </a:r>
            <a:r>
              <a:rPr lang="en-US" dirty="0" smtClean="0">
                <a:solidFill>
                  <a:schemeClr val="accent6"/>
                </a:solidFill>
              </a:rPr>
              <a:t>“Send Announcement”. </a:t>
            </a:r>
            <a:r>
              <a:rPr lang="en-US" dirty="0">
                <a:solidFill>
                  <a:schemeClr val="accent6"/>
                </a:solidFill>
              </a:rPr>
              <a:t>Choose your List of </a:t>
            </a:r>
            <a:r>
              <a:rPr lang="en-US" dirty="0" smtClean="0">
                <a:solidFill>
                  <a:schemeClr val="accent6"/>
                </a:solidFill>
              </a:rPr>
              <a:t>contacts to send to, </a:t>
            </a:r>
            <a:r>
              <a:rPr lang="en-US" dirty="0">
                <a:solidFill>
                  <a:schemeClr val="accent6"/>
                </a:solidFill>
              </a:rPr>
              <a:t>then the </a:t>
            </a:r>
            <a:r>
              <a:rPr lang="en-US" dirty="0" smtClean="0">
                <a:solidFill>
                  <a:schemeClr val="accent6"/>
                </a:solidFill>
              </a:rPr>
              <a:t>e-card</a:t>
            </a:r>
            <a:r>
              <a:rPr lang="en-US" dirty="0">
                <a:solidFill>
                  <a:schemeClr val="accent6"/>
                </a:solidFill>
              </a:rPr>
              <a:t>. Scroll </a:t>
            </a:r>
            <a:r>
              <a:rPr lang="en-US" dirty="0" smtClean="0">
                <a:solidFill>
                  <a:schemeClr val="accent6"/>
                </a:solidFill>
              </a:rPr>
              <a:t>down </a:t>
            </a:r>
            <a:r>
              <a:rPr lang="en-US" dirty="0">
                <a:solidFill>
                  <a:schemeClr val="accent6"/>
                </a:solidFill>
              </a:rPr>
              <a:t>and </a:t>
            </a:r>
            <a:r>
              <a:rPr lang="en-US" dirty="0" smtClean="0">
                <a:solidFill>
                  <a:schemeClr val="accent6"/>
                </a:solidFill>
              </a:rPr>
              <a:t>press </a:t>
            </a:r>
            <a:r>
              <a:rPr lang="en-US" dirty="0">
                <a:solidFill>
                  <a:schemeClr val="accent6"/>
                </a:solidFill>
              </a:rPr>
              <a:t>send.</a:t>
            </a:r>
          </a:p>
          <a:p>
            <a:endParaRPr lang="en-US" dirty="0" smtClean="0"/>
          </a:p>
          <a:p>
            <a:r>
              <a:rPr lang="en-US" dirty="0" smtClean="0">
                <a:solidFill>
                  <a:schemeClr val="accent6"/>
                </a:solidFill>
              </a:rPr>
              <a:t>Once </a:t>
            </a:r>
            <a:r>
              <a:rPr lang="en-US" dirty="0">
                <a:solidFill>
                  <a:schemeClr val="accent6"/>
                </a:solidFill>
              </a:rPr>
              <a:t>again, wait for your page to fully load before exiting or re-directing.</a:t>
            </a:r>
          </a:p>
          <a:p>
            <a:endParaRPr lang="en-US" dirty="0">
              <a:solidFill>
                <a:schemeClr val="accent6"/>
              </a:solidFill>
            </a:endParaRPr>
          </a:p>
          <a:p>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538"/>
            <a:ext cx="9144000" cy="4945702"/>
          </a:xfrm>
          <a:prstGeom prst="rect">
            <a:avLst/>
          </a:prstGeom>
        </p:spPr>
      </p:pic>
    </p:spTree>
    <p:extLst>
      <p:ext uri="{BB962C8B-B14F-4D97-AF65-F5344CB8AC3E}">
        <p14:creationId xmlns:p14="http://schemas.microsoft.com/office/powerpoint/2010/main" val="1797128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968240"/>
            <a:ext cx="8077200" cy="1200329"/>
          </a:xfrm>
          <a:prstGeom prst="rect">
            <a:avLst/>
          </a:prstGeom>
          <a:noFill/>
        </p:spPr>
        <p:txBody>
          <a:bodyPr wrap="square" rtlCol="0">
            <a:spAutoFit/>
          </a:bodyPr>
          <a:lstStyle/>
          <a:p>
            <a:r>
              <a:rPr lang="en-US" dirty="0">
                <a:solidFill>
                  <a:schemeClr val="accent6"/>
                </a:solidFill>
              </a:rPr>
              <a:t>You can create your own custom E-card by </a:t>
            </a:r>
            <a:r>
              <a:rPr lang="en-US" dirty="0" smtClean="0">
                <a:solidFill>
                  <a:schemeClr val="accent6"/>
                </a:solidFill>
              </a:rPr>
              <a:t>selecting </a:t>
            </a:r>
            <a:r>
              <a:rPr lang="en-US" dirty="0">
                <a:solidFill>
                  <a:schemeClr val="accent6"/>
                </a:solidFill>
              </a:rPr>
              <a:t>Cards and Campaigns then </a:t>
            </a:r>
            <a:r>
              <a:rPr lang="en-US" dirty="0" smtClean="0">
                <a:solidFill>
                  <a:schemeClr val="accent6"/>
                </a:solidFill>
              </a:rPr>
              <a:t>Create/Edit </a:t>
            </a:r>
            <a:r>
              <a:rPr lang="en-US" dirty="0">
                <a:solidFill>
                  <a:schemeClr val="accent6"/>
                </a:solidFill>
              </a:rPr>
              <a:t>e-card. At the top click </a:t>
            </a:r>
            <a:r>
              <a:rPr lang="en-US" dirty="0" smtClean="0">
                <a:solidFill>
                  <a:schemeClr val="accent6"/>
                </a:solidFill>
              </a:rPr>
              <a:t>“Add </a:t>
            </a:r>
            <a:r>
              <a:rPr lang="en-US" dirty="0">
                <a:solidFill>
                  <a:schemeClr val="accent6"/>
                </a:solidFill>
              </a:rPr>
              <a:t>new </a:t>
            </a:r>
            <a:r>
              <a:rPr lang="en-US" dirty="0" smtClean="0">
                <a:solidFill>
                  <a:schemeClr val="accent6"/>
                </a:solidFill>
              </a:rPr>
              <a:t>card”.</a:t>
            </a:r>
            <a:endParaRPr lang="en-US" dirty="0">
              <a:solidFill>
                <a:schemeClr val="accent6"/>
              </a:solidFill>
            </a:endParaRPr>
          </a:p>
          <a:p>
            <a:endParaRPr lang="en-US" dirty="0">
              <a:solidFill>
                <a:schemeClr val="accent6"/>
              </a:solidFill>
            </a:endParaRPr>
          </a:p>
          <a:p>
            <a:endParaRPr lang="en-US" dirty="0">
              <a:solidFill>
                <a:schemeClr val="accent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968240"/>
          </a:xfrm>
          <a:prstGeom prst="rect">
            <a:avLst/>
          </a:prstGeom>
        </p:spPr>
      </p:pic>
    </p:spTree>
    <p:extLst>
      <p:ext uri="{BB962C8B-B14F-4D97-AF65-F5344CB8AC3E}">
        <p14:creationId xmlns:p14="http://schemas.microsoft.com/office/powerpoint/2010/main" val="243663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947</TotalTime>
  <Words>802</Words>
  <Application>Microsoft Office PowerPoint</Application>
  <PresentationFormat>On-screen Show (4:3)</PresentationFormat>
  <Paragraphs>38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Pookah</dc:creator>
  <cp:lastModifiedBy>Karen</cp:lastModifiedBy>
  <cp:revision>61</cp:revision>
  <dcterms:created xsi:type="dcterms:W3CDTF">2013-12-09T23:20:15Z</dcterms:created>
  <dcterms:modified xsi:type="dcterms:W3CDTF">2013-12-11T16:50:36Z</dcterms:modified>
</cp:coreProperties>
</file>